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58" r:id="rId5"/>
    <p:sldId id="267" r:id="rId6"/>
    <p:sldId id="268" r:id="rId7"/>
    <p:sldId id="269" r:id="rId8"/>
    <p:sldId id="272" r:id="rId9"/>
    <p:sldId id="263" r:id="rId10"/>
    <p:sldId id="264" r:id="rId11"/>
    <p:sldId id="261" r:id="rId12"/>
    <p:sldId id="265" r:id="rId13"/>
    <p:sldId id="266" r:id="rId14"/>
    <p:sldId id="259" r:id="rId15"/>
    <p:sldId id="260" r:id="rId16"/>
    <p:sldId id="271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Вступление" id="{68D299A2-679D-491A-ACD2-74861C57D8C4}">
          <p14:sldIdLst>
            <p14:sldId id="256"/>
            <p14:sldId id="257"/>
          </p14:sldIdLst>
        </p14:section>
        <p14:section name="Комнаты" id="{18FB35C5-3F90-4BA6-A95F-F6D59303E1A3}">
          <p14:sldIdLst>
            <p14:sldId id="262"/>
            <p14:sldId id="258"/>
            <p14:sldId id="267"/>
            <p14:sldId id="268"/>
            <p14:sldId id="269"/>
            <p14:sldId id="272"/>
          </p14:sldIdLst>
        </p14:section>
        <p14:section name="Лабиринт" id="{C47734D4-6661-44AB-A71A-32B80B5C8CEA}">
          <p14:sldIdLst>
            <p14:sldId id="263"/>
            <p14:sldId id="264"/>
            <p14:sldId id="261"/>
            <p14:sldId id="265"/>
            <p14:sldId id="266"/>
            <p14:sldId id="259"/>
          </p14:sldIdLst>
        </p14:section>
        <p14:section name="Объединение" id="{E3740CA8-F827-4C51-9C2B-A7B59B365087}">
          <p14:sldIdLst>
            <p14:sldId id="260"/>
            <p14:sldId id="271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BE5"/>
    <a:srgbClr val="D38D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Темный стиль 1 — акцент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18" autoAdjust="0"/>
    <p:restoredTop sz="94660"/>
  </p:normalViewPr>
  <p:slideViewPr>
    <p:cSldViewPr snapToGrid="0">
      <p:cViewPr>
        <p:scale>
          <a:sx n="100" d="100"/>
          <a:sy n="100" d="100"/>
        </p:scale>
        <p:origin x="930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410" b="16992"/>
          <a:stretch/>
        </p:blipFill>
        <p:spPr>
          <a:xfrm>
            <a:off x="0" y="1221829"/>
            <a:ext cx="9144000" cy="443011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Прямоугольник 7"/>
          <p:cNvSpPr/>
          <p:nvPr userDrawn="1"/>
        </p:nvSpPr>
        <p:spPr>
          <a:xfrm>
            <a:off x="1" y="1205950"/>
            <a:ext cx="9143999" cy="4446099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254000" dist="63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27506"/>
            <a:ext cx="7772400" cy="743114"/>
          </a:xfrm>
        </p:spPr>
        <p:txBody>
          <a:bodyPr anchor="b">
            <a:normAutofit/>
          </a:bodyPr>
          <a:lstStyle>
            <a:lvl1pPr algn="ctr">
              <a:defRPr sz="44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410286"/>
          </a:xfrm>
        </p:spPr>
        <p:txBody>
          <a:bodyPr/>
          <a:lstStyle>
            <a:lvl1pPr marL="0" indent="0" algn="ctr">
              <a:buNone/>
              <a:defRPr sz="240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120650"/>
      </p:ext>
    </p:extLst>
  </p:cSld>
  <p:clrMapOvr>
    <a:masterClrMapping/>
  </p:clrMapOvr>
  <p:transition spd="med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21906"/>
      </p:ext>
    </p:extLst>
  </p:cSld>
  <p:clrMapOvr>
    <a:masterClrMapping/>
  </p:clrMapOvr>
  <p:transition spd="med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82169"/>
      </p:ext>
    </p:extLst>
  </p:cSld>
  <p:clrMapOvr>
    <a:masterClrMapping/>
  </p:clrMapOvr>
  <p:transition spd="med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835901"/>
      </p:ext>
    </p:extLst>
  </p:cSld>
  <p:clrMapOvr>
    <a:masterClrMapping/>
  </p:clrMapOvr>
  <p:transition spd="med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604508"/>
      </p:ext>
    </p:extLst>
  </p:cSld>
  <p:clrMapOvr>
    <a:masterClrMapping/>
  </p:clrMapOvr>
  <p:transition spd="med"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6391524"/>
      </p:ext>
    </p:extLst>
  </p:cSld>
  <p:clrMapOvr>
    <a:masterClrMapping/>
  </p:clrMapOvr>
  <p:transition spd="med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8" name="Прямоугольник 7"/>
          <p:cNvSpPr/>
          <p:nvPr userDrawn="1"/>
        </p:nvSpPr>
        <p:spPr>
          <a:xfrm>
            <a:off x="1" y="0"/>
            <a:ext cx="9143999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1" y="1205950"/>
            <a:ext cx="9143999" cy="565205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55380"/>
            <a:ext cx="7886700" cy="495190"/>
          </a:xfrm>
        </p:spPr>
        <p:txBody>
          <a:bodyPr>
            <a:noAutofit/>
          </a:bodyPr>
          <a:lstStyle>
            <a:lvl1pPr>
              <a:defRPr sz="28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989816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8" name="Прямоугольник 7"/>
          <p:cNvSpPr/>
          <p:nvPr userDrawn="1"/>
        </p:nvSpPr>
        <p:spPr>
          <a:xfrm>
            <a:off x="1" y="0"/>
            <a:ext cx="9143999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1" y="1205950"/>
            <a:ext cx="9143999" cy="565205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я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55380"/>
            <a:ext cx="7886700" cy="495190"/>
          </a:xfrm>
        </p:spPr>
        <p:txBody>
          <a:bodyPr>
            <a:noAutofit/>
          </a:bodyPr>
          <a:lstStyle>
            <a:lvl1pPr>
              <a:defRPr sz="28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Овал 9"/>
          <p:cNvSpPr/>
          <p:nvPr userDrawn="1"/>
        </p:nvSpPr>
        <p:spPr>
          <a:xfrm>
            <a:off x="2686049" y="2451538"/>
            <a:ext cx="1783475" cy="1783475"/>
          </a:xfrm>
          <a:prstGeom prst="ellips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Равнобедренный треугольник 11"/>
          <p:cNvSpPr/>
          <p:nvPr userDrawn="1"/>
        </p:nvSpPr>
        <p:spPr>
          <a:xfrm rot="20987369">
            <a:off x="1513489" y="4591903"/>
            <a:ext cx="1508760" cy="1300655"/>
          </a:xfrm>
          <a:prstGeom prst="triangl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Шестиугольник 12"/>
          <p:cNvSpPr/>
          <p:nvPr userDrawn="1"/>
        </p:nvSpPr>
        <p:spPr>
          <a:xfrm rot="538154">
            <a:off x="164679" y="1610984"/>
            <a:ext cx="1245476" cy="1073686"/>
          </a:xfrm>
          <a:prstGeom prst="hexagon">
            <a:avLst/>
          </a:prstGeom>
          <a:noFill/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Прямоугольник 13"/>
          <p:cNvSpPr/>
          <p:nvPr userDrawn="1"/>
        </p:nvSpPr>
        <p:spPr>
          <a:xfrm rot="851348">
            <a:off x="630141" y="3837910"/>
            <a:ext cx="599090" cy="59909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Шестиугольник 14"/>
          <p:cNvSpPr/>
          <p:nvPr userDrawn="1"/>
        </p:nvSpPr>
        <p:spPr>
          <a:xfrm rot="3145523">
            <a:off x="3481505" y="4538812"/>
            <a:ext cx="545458" cy="470222"/>
          </a:xfrm>
          <a:prstGeom prst="hexagon">
            <a:avLst/>
          </a:prstGeom>
          <a:noFill/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Овал 15"/>
          <p:cNvSpPr/>
          <p:nvPr userDrawn="1"/>
        </p:nvSpPr>
        <p:spPr>
          <a:xfrm>
            <a:off x="-332156" y="1642497"/>
            <a:ext cx="4439040" cy="313142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rgbClr val="ED7BE5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Овал 16"/>
          <p:cNvSpPr/>
          <p:nvPr userDrawn="1"/>
        </p:nvSpPr>
        <p:spPr>
          <a:xfrm>
            <a:off x="662142" y="2550293"/>
            <a:ext cx="4853930" cy="4080199"/>
          </a:xfrm>
          <a:prstGeom prst="ellipse">
            <a:avLst/>
          </a:prstGeom>
          <a:gradFill flip="none" rotWithShape="1">
            <a:gsLst>
              <a:gs pos="74000">
                <a:schemeClr val="bg1">
                  <a:alpha val="0"/>
                </a:schemeClr>
              </a:gs>
              <a:gs pos="11000">
                <a:srgbClr val="00B0F0">
                  <a:alpha val="11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855400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8" name="Прямоугольник 7"/>
          <p:cNvSpPr/>
          <p:nvPr userDrawn="1"/>
        </p:nvSpPr>
        <p:spPr>
          <a:xfrm>
            <a:off x="1" y="0"/>
            <a:ext cx="9143999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1" y="1205950"/>
            <a:ext cx="9143999" cy="565205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я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55380"/>
            <a:ext cx="7886700" cy="495190"/>
          </a:xfrm>
        </p:spPr>
        <p:txBody>
          <a:bodyPr>
            <a:noAutofit/>
          </a:bodyPr>
          <a:lstStyle>
            <a:lvl1pPr>
              <a:defRPr sz="28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1" name="Группа 10"/>
          <p:cNvGrpSpPr/>
          <p:nvPr userDrawn="1"/>
        </p:nvGrpSpPr>
        <p:grpSpPr>
          <a:xfrm flipH="1">
            <a:off x="4469523" y="1610984"/>
            <a:ext cx="4707967" cy="4281574"/>
            <a:chOff x="-332156" y="1610984"/>
            <a:chExt cx="4801680" cy="4281574"/>
          </a:xfrm>
        </p:grpSpPr>
        <p:sp>
          <p:nvSpPr>
            <p:cNvPr id="10" name="Овал 9"/>
            <p:cNvSpPr/>
            <p:nvPr userDrawn="1"/>
          </p:nvSpPr>
          <p:spPr>
            <a:xfrm>
              <a:off x="2686049" y="2451538"/>
              <a:ext cx="1783475" cy="1783475"/>
            </a:xfrm>
            <a:prstGeom prst="ellips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Равнобедренный треугольник 11"/>
            <p:cNvSpPr/>
            <p:nvPr userDrawn="1"/>
          </p:nvSpPr>
          <p:spPr>
            <a:xfrm rot="20987369">
              <a:off x="1513489" y="4591903"/>
              <a:ext cx="1508760" cy="1300655"/>
            </a:xfrm>
            <a:prstGeom prst="triangl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Шестиугольник 12"/>
            <p:cNvSpPr/>
            <p:nvPr userDrawn="1"/>
          </p:nvSpPr>
          <p:spPr>
            <a:xfrm rot="538154">
              <a:off x="164679" y="1610984"/>
              <a:ext cx="1245476" cy="1073686"/>
            </a:xfrm>
            <a:prstGeom prst="hexagon">
              <a:avLst/>
            </a:prstGeom>
            <a:no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Прямоугольник 13"/>
            <p:cNvSpPr/>
            <p:nvPr userDrawn="1"/>
          </p:nvSpPr>
          <p:spPr>
            <a:xfrm rot="851348">
              <a:off x="630141" y="3837910"/>
              <a:ext cx="599090" cy="599090"/>
            </a:xfrm>
            <a:prstGeom prst="rect">
              <a:avLst/>
            </a:prstGeom>
            <a:noFill/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Шестиугольник 14"/>
            <p:cNvSpPr/>
            <p:nvPr userDrawn="1"/>
          </p:nvSpPr>
          <p:spPr>
            <a:xfrm rot="3145523">
              <a:off x="3481505" y="4538812"/>
              <a:ext cx="545458" cy="470222"/>
            </a:xfrm>
            <a:prstGeom prst="hexagon">
              <a:avLst/>
            </a:prstGeom>
            <a:noFill/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Овал 15"/>
            <p:cNvSpPr/>
            <p:nvPr userDrawn="1"/>
          </p:nvSpPr>
          <p:spPr>
            <a:xfrm>
              <a:off x="-332156" y="1642497"/>
              <a:ext cx="4439040" cy="3131426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rgbClr val="ED7BE5">
                    <a:alpha val="3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7" name="Овал 16"/>
          <p:cNvSpPr/>
          <p:nvPr userDrawn="1"/>
        </p:nvSpPr>
        <p:spPr>
          <a:xfrm>
            <a:off x="5716970" y="2742170"/>
            <a:ext cx="4853930" cy="4080199"/>
          </a:xfrm>
          <a:prstGeom prst="ellipse">
            <a:avLst/>
          </a:prstGeom>
          <a:gradFill flip="none" rotWithShape="1">
            <a:gsLst>
              <a:gs pos="74000">
                <a:schemeClr val="bg1">
                  <a:alpha val="0"/>
                </a:schemeClr>
              </a:gs>
              <a:gs pos="11000">
                <a:srgbClr val="00B0F0">
                  <a:alpha val="11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85331"/>
      </p:ext>
    </p:extLst>
  </p:cSld>
  <p:clrMapOvr>
    <a:masterClrMapping/>
  </p:clrMapOvr>
  <p:transition spd="med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8" name="Прямоугольник 7"/>
          <p:cNvSpPr/>
          <p:nvPr userDrawn="1"/>
        </p:nvSpPr>
        <p:spPr>
          <a:xfrm>
            <a:off x="1" y="0"/>
            <a:ext cx="9143999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Прямоугольник 8"/>
          <p:cNvSpPr/>
          <p:nvPr userDrawn="1"/>
        </p:nvSpPr>
        <p:spPr>
          <a:xfrm>
            <a:off x="1" y="1205950"/>
            <a:ext cx="9143999" cy="565205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я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55380"/>
            <a:ext cx="7886700" cy="495190"/>
          </a:xfrm>
        </p:spPr>
        <p:txBody>
          <a:bodyPr>
            <a:noAutofit/>
          </a:bodyPr>
          <a:lstStyle>
            <a:lvl1pPr>
              <a:defRPr sz="28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en-US" dirty="0"/>
          </a:p>
        </p:txBody>
      </p:sp>
      <p:sp>
        <p:nvSpPr>
          <p:cNvPr id="10" name="Овал 9"/>
          <p:cNvSpPr/>
          <p:nvPr userDrawn="1"/>
        </p:nvSpPr>
        <p:spPr>
          <a:xfrm flipH="1">
            <a:off x="1951706" y="2467796"/>
            <a:ext cx="1748667" cy="1783475"/>
          </a:xfrm>
          <a:prstGeom prst="ellips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Равнобедренный треугольник 11"/>
          <p:cNvSpPr/>
          <p:nvPr userDrawn="1"/>
        </p:nvSpPr>
        <p:spPr>
          <a:xfrm rot="612631" flipH="1">
            <a:off x="3735503" y="4727467"/>
            <a:ext cx="1479314" cy="1300655"/>
          </a:xfrm>
          <a:prstGeom prst="triangl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Шестиугольник 12"/>
          <p:cNvSpPr/>
          <p:nvPr userDrawn="1"/>
        </p:nvSpPr>
        <p:spPr>
          <a:xfrm rot="21061846" flipH="1">
            <a:off x="5815174" y="1677159"/>
            <a:ext cx="1221168" cy="1073686"/>
          </a:xfrm>
          <a:prstGeom prst="hexagon">
            <a:avLst/>
          </a:prstGeom>
          <a:noFill/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Прямоугольник 13"/>
          <p:cNvSpPr/>
          <p:nvPr userDrawn="1"/>
        </p:nvSpPr>
        <p:spPr>
          <a:xfrm rot="20748652" flipH="1">
            <a:off x="5128759" y="3854168"/>
            <a:ext cx="587398" cy="599090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Шестиугольник 14"/>
          <p:cNvSpPr/>
          <p:nvPr userDrawn="1"/>
        </p:nvSpPr>
        <p:spPr>
          <a:xfrm rot="18454477" flipH="1">
            <a:off x="2380307" y="4559659"/>
            <a:ext cx="545458" cy="461045"/>
          </a:xfrm>
          <a:prstGeom prst="hexagon">
            <a:avLst/>
          </a:prstGeom>
          <a:noFill/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Овал 15"/>
          <p:cNvSpPr/>
          <p:nvPr userDrawn="1"/>
        </p:nvSpPr>
        <p:spPr>
          <a:xfrm flipH="1">
            <a:off x="1306158" y="1556507"/>
            <a:ext cx="4352405" cy="3131426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rgbClr val="ED7BE5">
                  <a:alpha val="3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Овал 16"/>
          <p:cNvSpPr/>
          <p:nvPr userDrawn="1"/>
        </p:nvSpPr>
        <p:spPr>
          <a:xfrm>
            <a:off x="4330261" y="2785482"/>
            <a:ext cx="4853930" cy="4080199"/>
          </a:xfrm>
          <a:prstGeom prst="ellipse">
            <a:avLst/>
          </a:prstGeom>
          <a:gradFill flip="none" rotWithShape="1">
            <a:gsLst>
              <a:gs pos="74000">
                <a:schemeClr val="bg1">
                  <a:alpha val="0"/>
                </a:schemeClr>
              </a:gs>
              <a:gs pos="11000">
                <a:srgbClr val="00B0F0">
                  <a:alpha val="11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64935"/>
      </p:ext>
    </p:extLst>
  </p:cSld>
  <p:clrMapOvr>
    <a:masterClrMapping/>
  </p:clrMapOvr>
  <p:transition spd="med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124589"/>
      </p:ext>
    </p:extLst>
  </p:cSld>
  <p:clrMapOvr>
    <a:masterClrMapping/>
  </p:clrMapOvr>
  <p:transition spd="med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179957"/>
      </p:ext>
    </p:extLst>
  </p:cSld>
  <p:clrMapOvr>
    <a:masterClrMapping/>
  </p:clrMapOvr>
  <p:transition spd="med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641324"/>
      </p:ext>
    </p:extLst>
  </p:cSld>
  <p:clrMapOvr>
    <a:masterClrMapping/>
  </p:clrMapOvr>
  <p:transition spd="med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620561"/>
      </p:ext>
    </p:extLst>
  </p:cSld>
  <p:clrMapOvr>
    <a:masterClrMapping/>
  </p:clrMapOvr>
  <p:transition spd="med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D7A30-5A7C-4D71-B127-695556643FB5}" type="datetimeFigureOut">
              <a:rPr lang="en-US" smtClean="0"/>
              <a:t>11/29/17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5DCF9-FFDE-41CD-8E04-5ADB047F76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978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73" r:id="rId4"/>
    <p:sldLayoutId id="2147483674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ransition spd="med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579795"/>
            <a:ext cx="7772400" cy="743114"/>
          </a:xfrm>
        </p:spPr>
        <p:txBody>
          <a:bodyPr>
            <a:normAutofit/>
          </a:bodyPr>
          <a:lstStyle/>
          <a:p>
            <a:r>
              <a:rPr lang="ru-RU" dirty="0" smtClean="0"/>
              <a:t>Генераторы уровней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3000" y="3554326"/>
            <a:ext cx="6858000" cy="866595"/>
          </a:xfrm>
        </p:spPr>
        <p:txBody>
          <a:bodyPr>
            <a:normAutofit lnSpcReduction="10000"/>
          </a:bodyPr>
          <a:lstStyle/>
          <a:p>
            <a:r>
              <a:rPr lang="ru-RU" dirty="0" smtClean="0"/>
              <a:t>Чуприлин Андрей и Юхатский Илья</a:t>
            </a:r>
          </a:p>
          <a:p>
            <a:r>
              <a:rPr lang="ru-RU" dirty="0" smtClean="0"/>
              <a:t>ФТ-202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24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 rot="5400000">
            <a:off x="-576264" y="1785939"/>
            <a:ext cx="5648327" cy="44958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Алгоритм генерации лабиринта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04509" y="5547240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1. Создать сетку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7" name="Таблица 9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9827441"/>
              </p:ext>
            </p:extLst>
          </p:nvPr>
        </p:nvGraphicFramePr>
        <p:xfrm>
          <a:off x="739470" y="2141892"/>
          <a:ext cx="3103265" cy="3017520"/>
        </p:xfrm>
        <a:graphic>
          <a:graphicData uri="http://schemas.openxmlformats.org/drawingml/2006/table">
            <a:tbl>
              <a:tblPr bandRow="1" bandCol="1">
                <a:effectLst>
                  <a:outerShdw blurRad="317500" dist="317500" dir="8760000" sy="23000" kx="-1200000" algn="bl" rotWithShape="0">
                    <a:prstClr val="black">
                      <a:alpha val="20000"/>
                    </a:prstClr>
                  </a:outerShdw>
                </a:effectLst>
                <a:tableStyleId>{D03447BB-5D67-496B-8E87-E561075AD55C}</a:tableStyleId>
              </a:tblPr>
              <a:tblGrid>
                <a:gridCol w="282115">
                  <a:extLst>
                    <a:ext uri="{9D8B030D-6E8A-4147-A177-3AD203B41FA5}">
                      <a16:colId xmlns:a16="http://schemas.microsoft.com/office/drawing/2014/main" val="634978474"/>
                    </a:ext>
                  </a:extLst>
                </a:gridCol>
                <a:gridCol w="282115">
                  <a:extLst>
                    <a:ext uri="{9D8B030D-6E8A-4147-A177-3AD203B41FA5}">
                      <a16:colId xmlns:a16="http://schemas.microsoft.com/office/drawing/2014/main" val="3554658855"/>
                    </a:ext>
                  </a:extLst>
                </a:gridCol>
                <a:gridCol w="282115">
                  <a:extLst>
                    <a:ext uri="{9D8B030D-6E8A-4147-A177-3AD203B41FA5}">
                      <a16:colId xmlns:a16="http://schemas.microsoft.com/office/drawing/2014/main" val="2633018537"/>
                    </a:ext>
                  </a:extLst>
                </a:gridCol>
                <a:gridCol w="282115">
                  <a:extLst>
                    <a:ext uri="{9D8B030D-6E8A-4147-A177-3AD203B41FA5}">
                      <a16:colId xmlns:a16="http://schemas.microsoft.com/office/drawing/2014/main" val="937805705"/>
                    </a:ext>
                  </a:extLst>
                </a:gridCol>
                <a:gridCol w="282115">
                  <a:extLst>
                    <a:ext uri="{9D8B030D-6E8A-4147-A177-3AD203B41FA5}">
                      <a16:colId xmlns:a16="http://schemas.microsoft.com/office/drawing/2014/main" val="2672885757"/>
                    </a:ext>
                  </a:extLst>
                </a:gridCol>
                <a:gridCol w="282115">
                  <a:extLst>
                    <a:ext uri="{9D8B030D-6E8A-4147-A177-3AD203B41FA5}">
                      <a16:colId xmlns:a16="http://schemas.microsoft.com/office/drawing/2014/main" val="4035730321"/>
                    </a:ext>
                  </a:extLst>
                </a:gridCol>
                <a:gridCol w="282115">
                  <a:extLst>
                    <a:ext uri="{9D8B030D-6E8A-4147-A177-3AD203B41FA5}">
                      <a16:colId xmlns:a16="http://schemas.microsoft.com/office/drawing/2014/main" val="3279740109"/>
                    </a:ext>
                  </a:extLst>
                </a:gridCol>
                <a:gridCol w="282115">
                  <a:extLst>
                    <a:ext uri="{9D8B030D-6E8A-4147-A177-3AD203B41FA5}">
                      <a16:colId xmlns:a16="http://schemas.microsoft.com/office/drawing/2014/main" val="11602869"/>
                    </a:ext>
                  </a:extLst>
                </a:gridCol>
                <a:gridCol w="282115">
                  <a:extLst>
                    <a:ext uri="{9D8B030D-6E8A-4147-A177-3AD203B41FA5}">
                      <a16:colId xmlns:a16="http://schemas.microsoft.com/office/drawing/2014/main" val="671607920"/>
                    </a:ext>
                  </a:extLst>
                </a:gridCol>
                <a:gridCol w="282115">
                  <a:extLst>
                    <a:ext uri="{9D8B030D-6E8A-4147-A177-3AD203B41FA5}">
                      <a16:colId xmlns:a16="http://schemas.microsoft.com/office/drawing/2014/main" val="741054371"/>
                    </a:ext>
                  </a:extLst>
                </a:gridCol>
                <a:gridCol w="282115">
                  <a:extLst>
                    <a:ext uri="{9D8B030D-6E8A-4147-A177-3AD203B41FA5}">
                      <a16:colId xmlns:a16="http://schemas.microsoft.com/office/drawing/2014/main" val="2436584255"/>
                    </a:ext>
                  </a:extLst>
                </a:gridCol>
              </a:tblGrid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968396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5058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373746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268198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398073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463378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8042549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4164615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570697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478921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5079324"/>
                  </a:ext>
                </a:extLst>
              </a:tr>
            </a:tbl>
          </a:graphicData>
        </a:graphic>
      </p:graphicFrame>
      <p:sp>
        <p:nvSpPr>
          <p:cNvPr id="98" name="TextBox 97"/>
          <p:cNvSpPr txBox="1"/>
          <p:nvPr/>
        </p:nvSpPr>
        <p:spPr>
          <a:xfrm>
            <a:off x="5432562" y="5560372"/>
            <a:ext cx="254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2. Расставить проходы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99" name="Таблица 9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726858"/>
              </p:ext>
            </p:extLst>
          </p:nvPr>
        </p:nvGraphicFramePr>
        <p:xfrm>
          <a:off x="5136546" y="2141892"/>
          <a:ext cx="3124858" cy="3017520"/>
        </p:xfrm>
        <a:graphic>
          <a:graphicData uri="http://schemas.openxmlformats.org/drawingml/2006/table">
            <a:tbl>
              <a:tblPr bandRow="1" bandCol="1">
                <a:effectLst>
                  <a:outerShdw blurRad="368300" dist="355600" dir="7860000" sy="23000" kx="-1200000" algn="bl" rotWithShape="0">
                    <a:prstClr val="black">
                      <a:alpha val="20000"/>
                    </a:prstClr>
                  </a:outerShdw>
                </a:effectLst>
                <a:tableStyleId>{D03447BB-5D67-496B-8E87-E561075AD55C}</a:tableStyleId>
              </a:tblPr>
              <a:tblGrid>
                <a:gridCol w="284078">
                  <a:extLst>
                    <a:ext uri="{9D8B030D-6E8A-4147-A177-3AD203B41FA5}">
                      <a16:colId xmlns:a16="http://schemas.microsoft.com/office/drawing/2014/main" val="634978474"/>
                    </a:ext>
                  </a:extLst>
                </a:gridCol>
                <a:gridCol w="284078">
                  <a:extLst>
                    <a:ext uri="{9D8B030D-6E8A-4147-A177-3AD203B41FA5}">
                      <a16:colId xmlns:a16="http://schemas.microsoft.com/office/drawing/2014/main" val="3554658855"/>
                    </a:ext>
                  </a:extLst>
                </a:gridCol>
                <a:gridCol w="284078">
                  <a:extLst>
                    <a:ext uri="{9D8B030D-6E8A-4147-A177-3AD203B41FA5}">
                      <a16:colId xmlns:a16="http://schemas.microsoft.com/office/drawing/2014/main" val="2633018537"/>
                    </a:ext>
                  </a:extLst>
                </a:gridCol>
                <a:gridCol w="284078">
                  <a:extLst>
                    <a:ext uri="{9D8B030D-6E8A-4147-A177-3AD203B41FA5}">
                      <a16:colId xmlns:a16="http://schemas.microsoft.com/office/drawing/2014/main" val="937805705"/>
                    </a:ext>
                  </a:extLst>
                </a:gridCol>
                <a:gridCol w="284078">
                  <a:extLst>
                    <a:ext uri="{9D8B030D-6E8A-4147-A177-3AD203B41FA5}">
                      <a16:colId xmlns:a16="http://schemas.microsoft.com/office/drawing/2014/main" val="2672885757"/>
                    </a:ext>
                  </a:extLst>
                </a:gridCol>
                <a:gridCol w="284078">
                  <a:extLst>
                    <a:ext uri="{9D8B030D-6E8A-4147-A177-3AD203B41FA5}">
                      <a16:colId xmlns:a16="http://schemas.microsoft.com/office/drawing/2014/main" val="4035730321"/>
                    </a:ext>
                  </a:extLst>
                </a:gridCol>
                <a:gridCol w="284078">
                  <a:extLst>
                    <a:ext uri="{9D8B030D-6E8A-4147-A177-3AD203B41FA5}">
                      <a16:colId xmlns:a16="http://schemas.microsoft.com/office/drawing/2014/main" val="3279740109"/>
                    </a:ext>
                  </a:extLst>
                </a:gridCol>
                <a:gridCol w="284078">
                  <a:extLst>
                    <a:ext uri="{9D8B030D-6E8A-4147-A177-3AD203B41FA5}">
                      <a16:colId xmlns:a16="http://schemas.microsoft.com/office/drawing/2014/main" val="11602869"/>
                    </a:ext>
                  </a:extLst>
                </a:gridCol>
                <a:gridCol w="284078">
                  <a:extLst>
                    <a:ext uri="{9D8B030D-6E8A-4147-A177-3AD203B41FA5}">
                      <a16:colId xmlns:a16="http://schemas.microsoft.com/office/drawing/2014/main" val="671607920"/>
                    </a:ext>
                  </a:extLst>
                </a:gridCol>
                <a:gridCol w="284078">
                  <a:extLst>
                    <a:ext uri="{9D8B030D-6E8A-4147-A177-3AD203B41FA5}">
                      <a16:colId xmlns:a16="http://schemas.microsoft.com/office/drawing/2014/main" val="741054371"/>
                    </a:ext>
                  </a:extLst>
                </a:gridCol>
                <a:gridCol w="284078">
                  <a:extLst>
                    <a:ext uri="{9D8B030D-6E8A-4147-A177-3AD203B41FA5}">
                      <a16:colId xmlns:a16="http://schemas.microsoft.com/office/drawing/2014/main" val="2436584255"/>
                    </a:ext>
                  </a:extLst>
                </a:gridCol>
              </a:tblGrid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968396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5058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373746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268198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398073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463378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8042549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4164615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570697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478921"/>
                  </a:ext>
                </a:extLst>
              </a:tr>
              <a:tr h="208702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50793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181453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Класс </a:t>
            </a:r>
            <a:r>
              <a:rPr lang="en-US" dirty="0" smtClean="0"/>
              <a:t>Field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8884" y="1407380"/>
            <a:ext cx="863511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public class Field </a:t>
            </a:r>
            <a:r>
              <a:rPr lang="en-US" sz="2400" dirty="0" smtClean="0"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 smtClean="0"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private</a:t>
            </a:r>
            <a:r>
              <a:rPr lang="en-US" sz="2400" dirty="0">
                <a:latin typeface="Consolas" panose="020B0609020204030204" pitchFamily="49" charset="0"/>
              </a:rPr>
              <a:t> IFieldObject[][] array;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private int </a:t>
            </a:r>
            <a:r>
              <a:rPr lang="en-US" sz="2400" dirty="0">
                <a:latin typeface="Consolas" panose="020B0609020204030204" pitchFamily="49" charset="0"/>
              </a:rPr>
              <a:t>width, height</a:t>
            </a:r>
            <a:r>
              <a:rPr lang="en-US" sz="2400" dirty="0" smtClean="0">
                <a:latin typeface="Consolas" panose="020B0609020204030204" pitchFamily="49" charset="0"/>
              </a:rPr>
              <a:t>;</a:t>
            </a:r>
            <a:endParaRPr lang="ru-RU" sz="2400" dirty="0" smtClean="0">
              <a:latin typeface="Consolas" panose="020B0609020204030204" pitchFamily="49" charset="0"/>
            </a:endParaRPr>
          </a:p>
          <a:p>
            <a:endParaRPr lang="ru-RU" sz="2400" dirty="0" smtClean="0">
              <a:latin typeface="Consolas" panose="020B0609020204030204" pitchFamily="49" charset="0"/>
            </a:endParaRPr>
          </a:p>
          <a:p>
            <a:r>
              <a:rPr lang="ru-RU" sz="2400" dirty="0" smtClean="0">
                <a:latin typeface="Consolas" panose="020B0609020204030204" pitchFamily="49" charset="0"/>
              </a:rPr>
              <a:t>   </a:t>
            </a:r>
            <a:r>
              <a:rPr lang="en-US" sz="2400" dirty="0" smtClean="0"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latin typeface="Consolas" panose="020B0609020204030204" pitchFamily="49" charset="0"/>
              </a:rPr>
              <a:t> Field(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</a:rPr>
              <a:t> width,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</a:rPr>
              <a:t> height) {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 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>
                <a:latin typeface="Consolas" panose="020B0609020204030204" pitchFamily="49" charset="0"/>
              </a:rPr>
              <a:t>.width = width;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 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smtClean="0">
                <a:latin typeface="Consolas" panose="020B0609020204030204" pitchFamily="49" charset="0"/>
              </a:rPr>
              <a:t>.height </a:t>
            </a:r>
            <a:r>
              <a:rPr lang="en-US" sz="2400" dirty="0">
                <a:latin typeface="Consolas" panose="020B0609020204030204" pitchFamily="49" charset="0"/>
              </a:rPr>
              <a:t>= height;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    array =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latin typeface="Consolas" panose="020B0609020204030204" pitchFamily="49" charset="0"/>
              </a:rPr>
              <a:t> IFieldObject[height][width];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    </a:t>
            </a:r>
            <a:r>
              <a:rPr lang="en-US" sz="2400" dirty="0" smtClean="0">
                <a:latin typeface="Consolas" panose="020B0609020204030204" pitchFamily="49" charset="0"/>
              </a:rPr>
              <a:t>}</a:t>
            </a:r>
          </a:p>
          <a:p>
            <a:endParaRPr lang="en-US" sz="2400" dirty="0" smtClean="0">
              <a:latin typeface="Consolas" panose="020B0609020204030204" pitchFamily="49" charset="0"/>
            </a:endParaRPr>
          </a:p>
          <a:p>
            <a:r>
              <a:rPr lang="en-US" sz="2400" dirty="0" smtClean="0"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latin typeface="Consolas" panose="020B0609020204030204" pitchFamily="49" charset="0"/>
              </a:rPr>
              <a:t> IFieldObject[][] toArray</a:t>
            </a:r>
            <a:r>
              <a:rPr lang="en-US" sz="2400" dirty="0" smtClean="0">
                <a:latin typeface="Consolas" panose="020B0609020204030204" pitchFamily="49" charset="0"/>
              </a:rPr>
              <a:t>()</a:t>
            </a:r>
            <a:endParaRPr lang="en-US" sz="2400" dirty="0">
              <a:latin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latin typeface="Consolas" panose="020B0609020204030204" pitchFamily="49" charset="0"/>
              </a:rPr>
              <a:t> Field addGrid</a:t>
            </a:r>
            <a:r>
              <a:rPr lang="en-US" sz="2400" dirty="0" smtClean="0">
                <a:latin typeface="Consolas" panose="020B0609020204030204" pitchFamily="49" charset="0"/>
              </a:rPr>
              <a:t>()</a:t>
            </a:r>
            <a:endParaRPr lang="en-US" sz="2400" dirty="0">
              <a:latin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public</a:t>
            </a:r>
            <a:r>
              <a:rPr lang="en-US" sz="2400" dirty="0">
                <a:latin typeface="Consolas" panose="020B0609020204030204" pitchFamily="49" charset="0"/>
              </a:rPr>
              <a:t> Field addPasses</a:t>
            </a:r>
            <a:r>
              <a:rPr lang="en-US" sz="2400" dirty="0" smtClean="0">
                <a:latin typeface="Consolas" panose="020B0609020204030204" pitchFamily="49" charset="0"/>
              </a:rPr>
              <a:t>()</a:t>
            </a:r>
            <a:endParaRPr lang="ru-RU" sz="2400" dirty="0" smtClean="0">
              <a:latin typeface="Consolas" panose="020B0609020204030204" pitchFamily="49" charset="0"/>
            </a:endParaRPr>
          </a:p>
          <a:p>
            <a:r>
              <a:rPr lang="en-US" sz="2400" dirty="0" smtClean="0">
                <a:latin typeface="Consolas" panose="020B0609020204030204" pitchFamily="49" charset="0"/>
              </a:rPr>
              <a:t>}</a:t>
            </a:r>
            <a:endParaRPr lang="ru-RU" sz="2400" dirty="0" smtClean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919706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Устранение тупиков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8130" y="3253504"/>
            <a:ext cx="28379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1. Запретить проходы,</a:t>
            </a:r>
          </a:p>
          <a:p>
            <a:pPr lvl="1"/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ведущие вне поля</a:t>
            </a:r>
            <a:endParaRPr lang="ru-RU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ru-RU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2. </a:t>
            </a:r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Минимум два прохода</a:t>
            </a:r>
          </a:p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	</a:t>
            </a:r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от каждой вершины</a:t>
            </a:r>
            <a:endParaRPr lang="ru-RU" dirty="0" smtClean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7" name="Таблица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413778"/>
              </p:ext>
            </p:extLst>
          </p:nvPr>
        </p:nvGraphicFramePr>
        <p:xfrm>
          <a:off x="4082918" y="1955771"/>
          <a:ext cx="4033392" cy="4072794"/>
        </p:xfrm>
        <a:graphic>
          <a:graphicData uri="http://schemas.openxmlformats.org/drawingml/2006/table">
            <a:tbl>
              <a:tblPr bandRow="1" bandCol="1">
                <a:effectLst>
                  <a:outerShdw blurRad="317500" dist="317500" dir="8760000" sy="23000" kx="-1200000" algn="bl" rotWithShape="0">
                    <a:prstClr val="black">
                      <a:alpha val="20000"/>
                    </a:prstClr>
                  </a:outerShdw>
                </a:effectLst>
                <a:tableStyleId>{D03447BB-5D67-496B-8E87-E561075AD55C}</a:tableStyleId>
              </a:tblPr>
              <a:tblGrid>
                <a:gridCol w="366672">
                  <a:extLst>
                    <a:ext uri="{9D8B030D-6E8A-4147-A177-3AD203B41FA5}">
                      <a16:colId xmlns:a16="http://schemas.microsoft.com/office/drawing/2014/main" val="634978474"/>
                    </a:ext>
                  </a:extLst>
                </a:gridCol>
                <a:gridCol w="366672">
                  <a:extLst>
                    <a:ext uri="{9D8B030D-6E8A-4147-A177-3AD203B41FA5}">
                      <a16:colId xmlns:a16="http://schemas.microsoft.com/office/drawing/2014/main" val="3554658855"/>
                    </a:ext>
                  </a:extLst>
                </a:gridCol>
                <a:gridCol w="366672">
                  <a:extLst>
                    <a:ext uri="{9D8B030D-6E8A-4147-A177-3AD203B41FA5}">
                      <a16:colId xmlns:a16="http://schemas.microsoft.com/office/drawing/2014/main" val="2633018537"/>
                    </a:ext>
                  </a:extLst>
                </a:gridCol>
                <a:gridCol w="366672">
                  <a:extLst>
                    <a:ext uri="{9D8B030D-6E8A-4147-A177-3AD203B41FA5}">
                      <a16:colId xmlns:a16="http://schemas.microsoft.com/office/drawing/2014/main" val="937805705"/>
                    </a:ext>
                  </a:extLst>
                </a:gridCol>
                <a:gridCol w="366672">
                  <a:extLst>
                    <a:ext uri="{9D8B030D-6E8A-4147-A177-3AD203B41FA5}">
                      <a16:colId xmlns:a16="http://schemas.microsoft.com/office/drawing/2014/main" val="2672885757"/>
                    </a:ext>
                  </a:extLst>
                </a:gridCol>
                <a:gridCol w="366672">
                  <a:extLst>
                    <a:ext uri="{9D8B030D-6E8A-4147-A177-3AD203B41FA5}">
                      <a16:colId xmlns:a16="http://schemas.microsoft.com/office/drawing/2014/main" val="4035730321"/>
                    </a:ext>
                  </a:extLst>
                </a:gridCol>
                <a:gridCol w="366672">
                  <a:extLst>
                    <a:ext uri="{9D8B030D-6E8A-4147-A177-3AD203B41FA5}">
                      <a16:colId xmlns:a16="http://schemas.microsoft.com/office/drawing/2014/main" val="3279740109"/>
                    </a:ext>
                  </a:extLst>
                </a:gridCol>
                <a:gridCol w="366672">
                  <a:extLst>
                    <a:ext uri="{9D8B030D-6E8A-4147-A177-3AD203B41FA5}">
                      <a16:colId xmlns:a16="http://schemas.microsoft.com/office/drawing/2014/main" val="11602869"/>
                    </a:ext>
                  </a:extLst>
                </a:gridCol>
                <a:gridCol w="366672">
                  <a:extLst>
                    <a:ext uri="{9D8B030D-6E8A-4147-A177-3AD203B41FA5}">
                      <a16:colId xmlns:a16="http://schemas.microsoft.com/office/drawing/2014/main" val="671607920"/>
                    </a:ext>
                  </a:extLst>
                </a:gridCol>
                <a:gridCol w="366672">
                  <a:extLst>
                    <a:ext uri="{9D8B030D-6E8A-4147-A177-3AD203B41FA5}">
                      <a16:colId xmlns:a16="http://schemas.microsoft.com/office/drawing/2014/main" val="741054371"/>
                    </a:ext>
                  </a:extLst>
                </a:gridCol>
                <a:gridCol w="366672">
                  <a:extLst>
                    <a:ext uri="{9D8B030D-6E8A-4147-A177-3AD203B41FA5}">
                      <a16:colId xmlns:a16="http://schemas.microsoft.com/office/drawing/2014/main" val="2436584255"/>
                    </a:ext>
                  </a:extLst>
                </a:gridCol>
              </a:tblGrid>
              <a:tr h="37025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968396"/>
                  </a:ext>
                </a:extLst>
              </a:tr>
              <a:tr h="37025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5058"/>
                  </a:ext>
                </a:extLst>
              </a:tr>
              <a:tr h="37025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373746"/>
                  </a:ext>
                </a:extLst>
              </a:tr>
              <a:tr h="37025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268198"/>
                  </a:ext>
                </a:extLst>
              </a:tr>
              <a:tr h="37025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3398073"/>
                  </a:ext>
                </a:extLst>
              </a:tr>
              <a:tr h="37025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463378"/>
                  </a:ext>
                </a:extLst>
              </a:tr>
              <a:tr h="37025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8042549"/>
                  </a:ext>
                </a:extLst>
              </a:tr>
              <a:tr h="37025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4164615"/>
                  </a:ext>
                </a:extLst>
              </a:tr>
              <a:tr h="37025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570697"/>
                  </a:ext>
                </a:extLst>
              </a:tr>
              <a:tr h="37025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2478921"/>
                  </a:ext>
                </a:extLst>
              </a:tr>
              <a:tr h="370254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5079324"/>
                  </a:ext>
                </a:extLst>
              </a:tr>
            </a:tbl>
          </a:graphicData>
        </a:graphic>
      </p:graphicFrame>
      <p:sp>
        <p:nvSpPr>
          <p:cNvPr id="3" name="Стрелка вправо 2"/>
          <p:cNvSpPr/>
          <p:nvPr/>
        </p:nvSpPr>
        <p:spPr>
          <a:xfrm>
            <a:off x="4555816" y="5284100"/>
            <a:ext cx="663547" cy="315589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Стрелка вправо 9"/>
          <p:cNvSpPr/>
          <p:nvPr/>
        </p:nvSpPr>
        <p:spPr>
          <a:xfrm>
            <a:off x="5470216" y="5284100"/>
            <a:ext cx="639272" cy="315589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Стрелка вправо 10"/>
          <p:cNvSpPr/>
          <p:nvPr/>
        </p:nvSpPr>
        <p:spPr>
          <a:xfrm rot="10800000">
            <a:off x="4207857" y="2345341"/>
            <a:ext cx="347959" cy="315589"/>
          </a:xfrm>
          <a:prstGeom prst="rightArrow">
            <a:avLst/>
          </a:prstGeom>
          <a:solidFill>
            <a:srgbClr val="D38D8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Стрелка вправо 11"/>
          <p:cNvSpPr/>
          <p:nvPr/>
        </p:nvSpPr>
        <p:spPr>
          <a:xfrm rot="16200000">
            <a:off x="4468054" y="2058172"/>
            <a:ext cx="337364" cy="315589"/>
          </a:xfrm>
          <a:prstGeom prst="rightArrow">
            <a:avLst/>
          </a:prstGeom>
          <a:solidFill>
            <a:srgbClr val="D38D8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312936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getTwoVectors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3589" y="1419897"/>
            <a:ext cx="954951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private</a:t>
            </a:r>
            <a:r>
              <a:rPr lang="en-US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Vector[] </a:t>
            </a:r>
            <a:r>
              <a:rPr lang="en-US" sz="2000" dirty="0" smtClean="0">
                <a:latin typeface="Consolas" panose="020B0609020204030204" pitchFamily="49" charset="0"/>
              </a:rPr>
              <a:t>getTwoVectors(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x,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</a:rPr>
              <a:t> y) {</a:t>
            </a:r>
          </a:p>
          <a:p>
            <a:r>
              <a:rPr lang="en-US" sz="2000" dirty="0" smtClean="0">
                <a:latin typeface="Consolas" panose="020B0609020204030204" pitchFamily="49" charset="0"/>
              </a:rPr>
              <a:t>    Vector</a:t>
            </a:r>
            <a:r>
              <a:rPr lang="en-US" sz="2000" dirty="0">
                <a:latin typeface="Consolas" panose="020B0609020204030204" pitchFamily="49" charset="0"/>
              </a:rPr>
              <a:t>[] result =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US" sz="2000" dirty="0">
                <a:latin typeface="Consolas" panose="020B0609020204030204" pitchFamily="49" charset="0"/>
              </a:rPr>
              <a:t> Vector[2</a:t>
            </a:r>
            <a:r>
              <a:rPr lang="en-US" sz="2000" dirty="0" smtClean="0">
                <a:latin typeface="Consolas" panose="020B0609020204030204" pitchFamily="49" charset="0"/>
              </a:rPr>
              <a:t>];</a:t>
            </a:r>
            <a:endParaRPr lang="ru-RU" sz="2000" dirty="0" smtClean="0">
              <a:latin typeface="Consolas" panose="020B0609020204030204" pitchFamily="49" charset="0"/>
            </a:endParaRPr>
          </a:p>
          <a:p>
            <a:r>
              <a:rPr lang="ru-RU" sz="2000" dirty="0">
                <a:latin typeface="Consolas" panose="020B0609020204030204" pitchFamily="49" charset="0"/>
              </a:rPr>
              <a:t> </a:t>
            </a:r>
            <a:r>
              <a:rPr lang="ru-RU" sz="2000" dirty="0" smtClean="0">
                <a:latin typeface="Consolas" panose="020B0609020204030204" pitchFamily="49" charset="0"/>
              </a:rPr>
              <a:t>  </a:t>
            </a:r>
            <a:r>
              <a:rPr lang="en-US" sz="2000" dirty="0" smtClean="0">
                <a:latin typeface="Consolas" panose="020B0609020204030204" pitchFamily="49" charset="0"/>
              </a:rPr>
              <a:t> List&lt;Vector</a:t>
            </a:r>
            <a:r>
              <a:rPr lang="en-US" sz="2000" dirty="0">
                <a:latin typeface="Consolas" panose="020B0609020204030204" pitchFamily="49" charset="0"/>
              </a:rPr>
              <a:t>&gt; variants =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US" sz="2000" dirty="0" smtClean="0">
                <a:latin typeface="Consolas" panose="020B0609020204030204" pitchFamily="49" charset="0"/>
              </a:rPr>
              <a:t> ArrayList&lt;Vector</a:t>
            </a:r>
            <a:r>
              <a:rPr lang="en-US" sz="2000" dirty="0">
                <a:latin typeface="Consolas" panose="020B0609020204030204" pitchFamily="49" charset="0"/>
              </a:rPr>
              <a:t>&gt;();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(x &gt; </a:t>
            </a:r>
            <a:r>
              <a:rPr lang="en-US" sz="2000" dirty="0" smtClean="0">
                <a:latin typeface="Consolas" panose="020B0609020204030204" pitchFamily="49" charset="0"/>
              </a:rPr>
              <a:t>2)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variants.add(Direction.LEFT</a:t>
            </a:r>
            <a:r>
              <a:rPr lang="en-US" sz="20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(x &lt; width - </a:t>
            </a:r>
            <a:r>
              <a:rPr lang="en-US" sz="2000" dirty="0" smtClean="0">
                <a:latin typeface="Consolas" panose="020B0609020204030204" pitchFamily="49" charset="0"/>
              </a:rPr>
              <a:t>3)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variants.add(Direction.RIGHT);</a:t>
            </a:r>
          </a:p>
          <a:p>
            <a:r>
              <a:rPr lang="en-US" sz="2000" dirty="0" smtClean="0"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(y &gt; </a:t>
            </a:r>
            <a:r>
              <a:rPr lang="en-US" sz="2000" dirty="0" smtClean="0">
                <a:latin typeface="Consolas" panose="020B0609020204030204" pitchFamily="49" charset="0"/>
              </a:rPr>
              <a:t>2)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variants.add(Direction.TOP</a:t>
            </a:r>
            <a:r>
              <a:rPr lang="en-US" sz="20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if</a:t>
            </a:r>
            <a:r>
              <a:rPr lang="en-US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(y &lt; height - </a:t>
            </a:r>
            <a:r>
              <a:rPr lang="en-US" sz="2000" dirty="0" smtClean="0">
                <a:latin typeface="Consolas" panose="020B0609020204030204" pitchFamily="49" charset="0"/>
              </a:rPr>
              <a:t>3)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variants.add(Direction.BOTTOM);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    Random random =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US" sz="2000" dirty="0">
                <a:latin typeface="Consolas" panose="020B0609020204030204" pitchFamily="49" charset="0"/>
              </a:rPr>
              <a:t> Random</a:t>
            </a:r>
            <a:r>
              <a:rPr lang="en-US" sz="2000" dirty="0" smtClean="0">
                <a:latin typeface="Consolas" panose="020B0609020204030204" pitchFamily="49" charset="0"/>
              </a:rPr>
              <a:t>();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latin typeface="Consolas" panose="020B0609020204030204" pitchFamily="49" charset="0"/>
              </a:rPr>
              <a:t>result[0</a:t>
            </a:r>
            <a:r>
              <a:rPr lang="en-US" sz="2000" dirty="0">
                <a:latin typeface="Consolas" panose="020B0609020204030204" pitchFamily="49" charset="0"/>
              </a:rPr>
              <a:t>] </a:t>
            </a:r>
            <a:r>
              <a:rPr lang="en-US" sz="2000" dirty="0" smtClean="0">
                <a:latin typeface="Consolas" panose="020B0609020204030204" pitchFamily="49" charset="0"/>
              </a:rPr>
              <a:t>= variants.get(random.nextInt(variants.size()));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   </a:t>
            </a:r>
            <a:r>
              <a:rPr lang="en-US" sz="2000" dirty="0" smtClean="0">
                <a:latin typeface="Consolas" panose="020B0609020204030204" pitchFamily="49" charset="0"/>
              </a:rPr>
              <a:t> variants.remove(result[0</a:t>
            </a:r>
            <a:r>
              <a:rPr lang="en-US" sz="2000" dirty="0">
                <a:latin typeface="Consolas" panose="020B0609020204030204" pitchFamily="49" charset="0"/>
              </a:rPr>
              <a:t>]);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latin typeface="Consolas" panose="020B0609020204030204" pitchFamily="49" charset="0"/>
              </a:rPr>
              <a:t>result[1</a:t>
            </a:r>
            <a:r>
              <a:rPr lang="en-US" sz="2000" dirty="0">
                <a:latin typeface="Consolas" panose="020B0609020204030204" pitchFamily="49" charset="0"/>
              </a:rPr>
              <a:t>] </a:t>
            </a:r>
            <a:r>
              <a:rPr lang="en-US" sz="2000" dirty="0" smtClean="0">
                <a:latin typeface="Consolas" panose="020B0609020204030204" pitchFamily="49" charset="0"/>
              </a:rPr>
              <a:t>= variants.get(random.nextInt(variants.size()));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result;</a:t>
            </a:r>
          </a:p>
          <a:p>
            <a:r>
              <a:rPr lang="en-US" sz="2000" dirty="0" smtClean="0">
                <a:latin typeface="Consolas" panose="020B0609020204030204" pitchFamily="49" charset="0"/>
              </a:rPr>
              <a:t>}</a:t>
            </a:r>
            <a:endParaRPr lang="ru-RU" sz="2000" dirty="0" smtClean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364244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Использование </a:t>
            </a:r>
            <a:r>
              <a:rPr lang="en-US" dirty="0" smtClean="0"/>
              <a:t>Field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8884" y="2973787"/>
            <a:ext cx="86351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Consolas" panose="020B0609020204030204" pitchFamily="49" charset="0"/>
              </a:rPr>
              <a:t>field </a:t>
            </a:r>
            <a:r>
              <a:rPr lang="en-US" sz="3600" dirty="0">
                <a:latin typeface="Consolas" panose="020B0609020204030204" pitchFamily="49" charset="0"/>
              </a:rPr>
              <a:t>= </a:t>
            </a:r>
            <a:r>
              <a:rPr lang="en-US" sz="36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US" sz="3600" dirty="0">
                <a:latin typeface="Consolas" panose="020B0609020204030204" pitchFamily="49" charset="0"/>
              </a:rPr>
              <a:t> Field(width, height</a:t>
            </a:r>
            <a:r>
              <a:rPr lang="en-US" sz="3600" dirty="0" smtClean="0">
                <a:latin typeface="Consolas" panose="020B0609020204030204" pitchFamily="49" charset="0"/>
              </a:rPr>
              <a:t>)</a:t>
            </a:r>
            <a:endParaRPr lang="ru-RU" sz="3600" dirty="0" smtClean="0">
              <a:latin typeface="Consolas" panose="020B0609020204030204" pitchFamily="49" charset="0"/>
            </a:endParaRPr>
          </a:p>
          <a:p>
            <a:r>
              <a:rPr lang="ru-RU" sz="3600" dirty="0">
                <a:latin typeface="Consolas" panose="020B0609020204030204" pitchFamily="49" charset="0"/>
              </a:rPr>
              <a:t> </a:t>
            </a:r>
            <a:r>
              <a:rPr lang="ru-RU" sz="3600" dirty="0" smtClean="0">
                <a:latin typeface="Consolas" panose="020B0609020204030204" pitchFamily="49" charset="0"/>
              </a:rPr>
              <a:t>   </a:t>
            </a:r>
            <a:r>
              <a:rPr lang="en-US" sz="3600" dirty="0" smtClean="0">
                <a:latin typeface="Consolas" panose="020B0609020204030204" pitchFamily="49" charset="0"/>
              </a:rPr>
              <a:t>.</a:t>
            </a:r>
            <a:r>
              <a:rPr lang="en-US" sz="3600" dirty="0">
                <a:latin typeface="Consolas" panose="020B0609020204030204" pitchFamily="49" charset="0"/>
              </a:rPr>
              <a:t>addGrid</a:t>
            </a:r>
            <a:r>
              <a:rPr lang="en-US" sz="3600" dirty="0" smtClean="0">
                <a:latin typeface="Consolas" panose="020B0609020204030204" pitchFamily="49" charset="0"/>
              </a:rPr>
              <a:t>()</a:t>
            </a:r>
            <a:endParaRPr lang="ru-RU" sz="3600" dirty="0" smtClean="0">
              <a:latin typeface="Consolas" panose="020B0609020204030204" pitchFamily="49" charset="0"/>
            </a:endParaRPr>
          </a:p>
          <a:p>
            <a:r>
              <a:rPr lang="ru-RU" sz="3600" dirty="0">
                <a:latin typeface="Consolas" panose="020B0609020204030204" pitchFamily="49" charset="0"/>
              </a:rPr>
              <a:t> </a:t>
            </a:r>
            <a:r>
              <a:rPr lang="ru-RU" sz="3600" dirty="0" smtClean="0">
                <a:latin typeface="Consolas" panose="020B0609020204030204" pitchFamily="49" charset="0"/>
              </a:rPr>
              <a:t>   </a:t>
            </a:r>
            <a:r>
              <a:rPr lang="en-US" sz="3600" dirty="0" smtClean="0">
                <a:latin typeface="Consolas" panose="020B0609020204030204" pitchFamily="49" charset="0"/>
              </a:rPr>
              <a:t>.</a:t>
            </a:r>
            <a:r>
              <a:rPr lang="en-US" sz="3600" dirty="0">
                <a:latin typeface="Consolas" panose="020B0609020204030204" pitchFamily="49" charset="0"/>
              </a:rPr>
              <a:t>addPasses</a:t>
            </a:r>
            <a:r>
              <a:rPr lang="en-US" sz="3600" dirty="0" smtClean="0">
                <a:latin typeface="Consolas" panose="020B0609020204030204" pitchFamily="49" charset="0"/>
              </a:rPr>
              <a:t>()</a:t>
            </a:r>
            <a:endParaRPr lang="ru-RU" sz="3600" dirty="0" smtClean="0">
              <a:latin typeface="Consolas" panose="020B0609020204030204" pitchFamily="49" charset="0"/>
            </a:endParaRPr>
          </a:p>
          <a:p>
            <a:r>
              <a:rPr lang="ru-RU" sz="3600" dirty="0">
                <a:latin typeface="Consolas" panose="020B0609020204030204" pitchFamily="49" charset="0"/>
              </a:rPr>
              <a:t> </a:t>
            </a:r>
            <a:r>
              <a:rPr lang="ru-RU" sz="3600" dirty="0" smtClean="0">
                <a:latin typeface="Consolas" panose="020B0609020204030204" pitchFamily="49" charset="0"/>
              </a:rPr>
              <a:t>   </a:t>
            </a:r>
            <a:r>
              <a:rPr lang="en-US" sz="3600" dirty="0" smtClean="0">
                <a:latin typeface="Consolas" panose="020B0609020204030204" pitchFamily="49" charset="0"/>
              </a:rPr>
              <a:t>.</a:t>
            </a:r>
            <a:r>
              <a:rPr lang="en-US" sz="3600" dirty="0">
                <a:latin typeface="Consolas" panose="020B0609020204030204" pitchFamily="49" charset="0"/>
              </a:rPr>
              <a:t>toArray</a:t>
            </a:r>
            <a:r>
              <a:rPr lang="en-US" sz="3600" dirty="0" smtClean="0">
                <a:latin typeface="Consolas" panose="020B0609020204030204" pitchFamily="49" charset="0"/>
              </a:rPr>
              <a:t>();</a:t>
            </a:r>
            <a:endParaRPr lang="en-US" sz="3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8079689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Объединение алгоритмов</a:t>
            </a:r>
            <a:endParaRPr lang="en-US" dirty="0"/>
          </a:p>
        </p:txBody>
      </p:sp>
      <p:grpSp>
        <p:nvGrpSpPr>
          <p:cNvPr id="5" name="Группа 4"/>
          <p:cNvGrpSpPr/>
          <p:nvPr/>
        </p:nvGrpSpPr>
        <p:grpSpPr>
          <a:xfrm>
            <a:off x="2907854" y="2286185"/>
            <a:ext cx="2981738" cy="2963929"/>
            <a:chOff x="2907854" y="1864765"/>
            <a:chExt cx="2981738" cy="2963929"/>
          </a:xfrm>
          <a:effectLst>
            <a:outerShdw blurRad="673100" dist="381000" dir="4980000" sx="54000" sy="54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Прямоугольник 3"/>
            <p:cNvSpPr/>
            <p:nvPr/>
          </p:nvSpPr>
          <p:spPr>
            <a:xfrm>
              <a:off x="2907854" y="1864767"/>
              <a:ext cx="1068884" cy="163004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89000"/>
                  </a:schemeClr>
                </a:gs>
                <a:gs pos="23000">
                  <a:schemeClr val="accent1">
                    <a:lumMod val="89000"/>
                  </a:schemeClr>
                </a:gs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Прямоугольник 6"/>
            <p:cNvSpPr/>
            <p:nvPr/>
          </p:nvSpPr>
          <p:spPr>
            <a:xfrm>
              <a:off x="3976738" y="1864767"/>
              <a:ext cx="1068884" cy="296170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Прямоугольник 7"/>
            <p:cNvSpPr/>
            <p:nvPr/>
          </p:nvSpPr>
          <p:spPr>
            <a:xfrm rot="5400000">
              <a:off x="4540125" y="2251122"/>
              <a:ext cx="1068884" cy="296170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Прямоугольник 5"/>
            <p:cNvSpPr/>
            <p:nvPr/>
          </p:nvSpPr>
          <p:spPr>
            <a:xfrm rot="5400000">
              <a:off x="4540126" y="2145350"/>
              <a:ext cx="1068884" cy="163004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89000"/>
                  </a:schemeClr>
                </a:gs>
                <a:gs pos="23000">
                  <a:schemeClr val="accent1">
                    <a:lumMod val="89000"/>
                  </a:schemeClr>
                </a:gs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Прямоугольник 8"/>
            <p:cNvSpPr/>
            <p:nvPr/>
          </p:nvSpPr>
          <p:spPr>
            <a:xfrm rot="5400000">
              <a:off x="4182571" y="3880054"/>
              <a:ext cx="1068884" cy="296170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Прямоугольник 9"/>
            <p:cNvSpPr/>
            <p:nvPr/>
          </p:nvSpPr>
          <p:spPr>
            <a:xfrm rot="16200000">
              <a:off x="3248174" y="3880052"/>
              <a:ext cx="1068884" cy="296170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Прямоугольник 10"/>
            <p:cNvSpPr/>
            <p:nvPr/>
          </p:nvSpPr>
          <p:spPr>
            <a:xfrm rot="5400000">
              <a:off x="3966711" y="3479228"/>
              <a:ext cx="1068884" cy="163004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89000"/>
                  </a:schemeClr>
                </a:gs>
                <a:gs pos="23000">
                  <a:schemeClr val="accent1">
                    <a:lumMod val="89000"/>
                  </a:schemeClr>
                </a:gs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Прямоугольник 13"/>
          <p:cNvSpPr/>
          <p:nvPr/>
        </p:nvSpPr>
        <p:spPr>
          <a:xfrm>
            <a:off x="4259544" y="284735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Прямоугольник 62"/>
          <p:cNvSpPr/>
          <p:nvPr/>
        </p:nvSpPr>
        <p:spPr>
          <a:xfrm>
            <a:off x="4259544" y="303023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Прямоугольник 63"/>
          <p:cNvSpPr/>
          <p:nvPr/>
        </p:nvSpPr>
        <p:spPr>
          <a:xfrm>
            <a:off x="4442424" y="284735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Прямоугольник 65"/>
          <p:cNvSpPr/>
          <p:nvPr/>
        </p:nvSpPr>
        <p:spPr>
          <a:xfrm>
            <a:off x="4625304" y="284735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Прямоугольник 67"/>
          <p:cNvSpPr/>
          <p:nvPr/>
        </p:nvSpPr>
        <p:spPr>
          <a:xfrm>
            <a:off x="4808184" y="284735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Прямоугольник 69"/>
          <p:cNvSpPr/>
          <p:nvPr/>
        </p:nvSpPr>
        <p:spPr>
          <a:xfrm>
            <a:off x="4259544" y="321311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Прямоугольник 70"/>
          <p:cNvSpPr/>
          <p:nvPr/>
        </p:nvSpPr>
        <p:spPr>
          <a:xfrm>
            <a:off x="4259544" y="339599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Прямоугольник 73"/>
          <p:cNvSpPr/>
          <p:nvPr/>
        </p:nvSpPr>
        <p:spPr>
          <a:xfrm>
            <a:off x="4624641" y="321311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Прямоугольник 75"/>
          <p:cNvSpPr/>
          <p:nvPr/>
        </p:nvSpPr>
        <p:spPr>
          <a:xfrm>
            <a:off x="4807521" y="321311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Прямоугольник 77"/>
          <p:cNvSpPr/>
          <p:nvPr/>
        </p:nvSpPr>
        <p:spPr>
          <a:xfrm>
            <a:off x="4259544" y="3579675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4" name="Прямоугольник 93"/>
          <p:cNvSpPr/>
          <p:nvPr/>
        </p:nvSpPr>
        <p:spPr>
          <a:xfrm>
            <a:off x="4259544" y="3762553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Прямоугольник 95"/>
          <p:cNvSpPr/>
          <p:nvPr/>
        </p:nvSpPr>
        <p:spPr>
          <a:xfrm>
            <a:off x="4442424" y="3762553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Прямоугольник 99"/>
          <p:cNvSpPr/>
          <p:nvPr/>
        </p:nvSpPr>
        <p:spPr>
          <a:xfrm>
            <a:off x="4807521" y="375858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Прямоугольник 103"/>
          <p:cNvSpPr/>
          <p:nvPr/>
        </p:nvSpPr>
        <p:spPr>
          <a:xfrm>
            <a:off x="5172948" y="284768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Прямоугольник 105"/>
          <p:cNvSpPr/>
          <p:nvPr/>
        </p:nvSpPr>
        <p:spPr>
          <a:xfrm>
            <a:off x="5355828" y="284768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Прямоугольник 107"/>
          <p:cNvSpPr/>
          <p:nvPr/>
        </p:nvSpPr>
        <p:spPr>
          <a:xfrm>
            <a:off x="5538708" y="284768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Прямоугольник 109"/>
          <p:cNvSpPr/>
          <p:nvPr/>
        </p:nvSpPr>
        <p:spPr>
          <a:xfrm>
            <a:off x="4990068" y="321344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Прямоугольник 110"/>
          <p:cNvSpPr/>
          <p:nvPr/>
        </p:nvSpPr>
        <p:spPr>
          <a:xfrm>
            <a:off x="4990068" y="339632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4" name="Прямоугольник 113"/>
          <p:cNvSpPr/>
          <p:nvPr/>
        </p:nvSpPr>
        <p:spPr>
          <a:xfrm>
            <a:off x="5355165" y="321344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Прямоугольник 114"/>
          <p:cNvSpPr/>
          <p:nvPr/>
        </p:nvSpPr>
        <p:spPr>
          <a:xfrm>
            <a:off x="5355497" y="339789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4" name="Прямоугольник 133"/>
          <p:cNvSpPr/>
          <p:nvPr/>
        </p:nvSpPr>
        <p:spPr>
          <a:xfrm>
            <a:off x="4990068" y="3762886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6" name="Прямоугольник 135"/>
          <p:cNvSpPr/>
          <p:nvPr/>
        </p:nvSpPr>
        <p:spPr>
          <a:xfrm>
            <a:off x="5172948" y="3762886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8" name="Прямоугольник 137"/>
          <p:cNvSpPr/>
          <p:nvPr/>
        </p:nvSpPr>
        <p:spPr>
          <a:xfrm>
            <a:off x="5355165" y="375891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Прямоугольник 139"/>
          <p:cNvSpPr/>
          <p:nvPr/>
        </p:nvSpPr>
        <p:spPr>
          <a:xfrm>
            <a:off x="5538045" y="375891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Прямоугольник 141"/>
          <p:cNvSpPr/>
          <p:nvPr/>
        </p:nvSpPr>
        <p:spPr>
          <a:xfrm>
            <a:off x="5720924" y="284735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3" name="Прямоугольник 142"/>
          <p:cNvSpPr/>
          <p:nvPr/>
        </p:nvSpPr>
        <p:spPr>
          <a:xfrm>
            <a:off x="5720924" y="303023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6" name="Прямоугольник 145"/>
          <p:cNvSpPr/>
          <p:nvPr/>
        </p:nvSpPr>
        <p:spPr>
          <a:xfrm>
            <a:off x="5720261" y="321311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7" name="Прямоугольник 146"/>
          <p:cNvSpPr/>
          <p:nvPr/>
        </p:nvSpPr>
        <p:spPr>
          <a:xfrm>
            <a:off x="5720593" y="3397558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Прямоугольник 149"/>
          <p:cNvSpPr/>
          <p:nvPr/>
        </p:nvSpPr>
        <p:spPr>
          <a:xfrm>
            <a:off x="5720924" y="3579675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Прямоугольник 157"/>
          <p:cNvSpPr/>
          <p:nvPr/>
        </p:nvSpPr>
        <p:spPr>
          <a:xfrm>
            <a:off x="5720261" y="375858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6" name="TextBox 165"/>
          <p:cNvSpPr txBox="1"/>
          <p:nvPr/>
        </p:nvSpPr>
        <p:spPr>
          <a:xfrm>
            <a:off x="3039595" y="5611251"/>
            <a:ext cx="2772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Комнаты с лабиринтами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0" name="Прямоугольник 199"/>
          <p:cNvSpPr/>
          <p:nvPr/>
        </p:nvSpPr>
        <p:spPr>
          <a:xfrm>
            <a:off x="3881019" y="416676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1" name="Прямоугольник 200"/>
          <p:cNvSpPr/>
          <p:nvPr/>
        </p:nvSpPr>
        <p:spPr>
          <a:xfrm>
            <a:off x="4063899" y="416676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2" name="Прямоугольник 201"/>
          <p:cNvSpPr/>
          <p:nvPr/>
        </p:nvSpPr>
        <p:spPr>
          <a:xfrm>
            <a:off x="4246779" y="416676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3" name="Прямоугольник 202"/>
          <p:cNvSpPr/>
          <p:nvPr/>
        </p:nvSpPr>
        <p:spPr>
          <a:xfrm>
            <a:off x="3698139" y="453252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5" name="Прямоугольник 204"/>
          <p:cNvSpPr/>
          <p:nvPr/>
        </p:nvSpPr>
        <p:spPr>
          <a:xfrm>
            <a:off x="4063236" y="453252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6" name="Прямоугольник 205"/>
          <p:cNvSpPr/>
          <p:nvPr/>
        </p:nvSpPr>
        <p:spPr>
          <a:xfrm>
            <a:off x="4246116" y="453252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8" name="Прямоугольник 207"/>
          <p:cNvSpPr/>
          <p:nvPr/>
        </p:nvSpPr>
        <p:spPr>
          <a:xfrm>
            <a:off x="3698139" y="508197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9" name="Прямоугольник 208"/>
          <p:cNvSpPr/>
          <p:nvPr/>
        </p:nvSpPr>
        <p:spPr>
          <a:xfrm>
            <a:off x="3881019" y="508197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0" name="Прямоугольник 209"/>
          <p:cNvSpPr/>
          <p:nvPr/>
        </p:nvSpPr>
        <p:spPr>
          <a:xfrm>
            <a:off x="4246116" y="507799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" name="Прямоугольник 210"/>
          <p:cNvSpPr/>
          <p:nvPr/>
        </p:nvSpPr>
        <p:spPr>
          <a:xfrm>
            <a:off x="4428664" y="416710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2" name="Прямоугольник 211"/>
          <p:cNvSpPr/>
          <p:nvPr/>
        </p:nvSpPr>
        <p:spPr>
          <a:xfrm>
            <a:off x="4794423" y="416710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3" name="Прямоугольник 212"/>
          <p:cNvSpPr/>
          <p:nvPr/>
        </p:nvSpPr>
        <p:spPr>
          <a:xfrm>
            <a:off x="4977303" y="416710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4" name="Прямоугольник 213"/>
          <p:cNvSpPr/>
          <p:nvPr/>
        </p:nvSpPr>
        <p:spPr>
          <a:xfrm>
            <a:off x="4428663" y="453286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5" name="Прямоугольник 214"/>
          <p:cNvSpPr/>
          <p:nvPr/>
        </p:nvSpPr>
        <p:spPr>
          <a:xfrm>
            <a:off x="4428663" y="471574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6" name="Прямоугольник 215"/>
          <p:cNvSpPr/>
          <p:nvPr/>
        </p:nvSpPr>
        <p:spPr>
          <a:xfrm>
            <a:off x="4793760" y="453286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7" name="Прямоугольник 216"/>
          <p:cNvSpPr/>
          <p:nvPr/>
        </p:nvSpPr>
        <p:spPr>
          <a:xfrm>
            <a:off x="4794092" y="471730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8" name="Прямоугольник 217"/>
          <p:cNvSpPr/>
          <p:nvPr/>
        </p:nvSpPr>
        <p:spPr>
          <a:xfrm>
            <a:off x="4428663" y="508230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9" name="Прямоугольник 218"/>
          <p:cNvSpPr/>
          <p:nvPr/>
        </p:nvSpPr>
        <p:spPr>
          <a:xfrm>
            <a:off x="4611543" y="508230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0" name="Прямоугольник 219"/>
          <p:cNvSpPr/>
          <p:nvPr/>
        </p:nvSpPr>
        <p:spPr>
          <a:xfrm>
            <a:off x="4793760" y="507833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1" name="Прямоугольник 220"/>
          <p:cNvSpPr/>
          <p:nvPr/>
        </p:nvSpPr>
        <p:spPr>
          <a:xfrm>
            <a:off x="4976640" y="507833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2" name="Прямоугольник 221"/>
          <p:cNvSpPr/>
          <p:nvPr/>
        </p:nvSpPr>
        <p:spPr>
          <a:xfrm>
            <a:off x="5159519" y="416676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3" name="Прямоугольник 222"/>
          <p:cNvSpPr/>
          <p:nvPr/>
        </p:nvSpPr>
        <p:spPr>
          <a:xfrm>
            <a:off x="5159519" y="434964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4" name="Прямоугольник 223"/>
          <p:cNvSpPr/>
          <p:nvPr/>
        </p:nvSpPr>
        <p:spPr>
          <a:xfrm>
            <a:off x="5158856" y="453252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5" name="Прямоугольник 224"/>
          <p:cNvSpPr/>
          <p:nvPr/>
        </p:nvSpPr>
        <p:spPr>
          <a:xfrm>
            <a:off x="5159188" y="4716976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6" name="Прямоугольник 225"/>
          <p:cNvSpPr/>
          <p:nvPr/>
        </p:nvSpPr>
        <p:spPr>
          <a:xfrm>
            <a:off x="5159519" y="4899093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7" name="Прямоугольник 226"/>
          <p:cNvSpPr/>
          <p:nvPr/>
        </p:nvSpPr>
        <p:spPr>
          <a:xfrm>
            <a:off x="5158856" y="507799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8" name="Прямоугольник 227"/>
          <p:cNvSpPr/>
          <p:nvPr/>
        </p:nvSpPr>
        <p:spPr>
          <a:xfrm>
            <a:off x="4064411" y="508197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9" name="Прямоугольник 228"/>
          <p:cNvSpPr/>
          <p:nvPr/>
        </p:nvSpPr>
        <p:spPr>
          <a:xfrm>
            <a:off x="3516585" y="416809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0" name="Прямоугольник 229"/>
          <p:cNvSpPr/>
          <p:nvPr/>
        </p:nvSpPr>
        <p:spPr>
          <a:xfrm>
            <a:off x="3516585" y="435097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1" name="Прямоугольник 230"/>
          <p:cNvSpPr/>
          <p:nvPr/>
        </p:nvSpPr>
        <p:spPr>
          <a:xfrm>
            <a:off x="3516585" y="453385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2" name="Прямоугольник 231"/>
          <p:cNvSpPr/>
          <p:nvPr/>
        </p:nvSpPr>
        <p:spPr>
          <a:xfrm>
            <a:off x="3516585" y="471673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3" name="Прямоугольник 232"/>
          <p:cNvSpPr/>
          <p:nvPr/>
        </p:nvSpPr>
        <p:spPr>
          <a:xfrm>
            <a:off x="3516585" y="4900418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4" name="Прямоугольник 233"/>
          <p:cNvSpPr/>
          <p:nvPr/>
        </p:nvSpPr>
        <p:spPr>
          <a:xfrm>
            <a:off x="3516585" y="5083296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5" name="Прямоугольник 234"/>
          <p:cNvSpPr/>
          <p:nvPr/>
        </p:nvSpPr>
        <p:spPr>
          <a:xfrm>
            <a:off x="4063260" y="490084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6" name="Прямоугольник 235"/>
          <p:cNvSpPr/>
          <p:nvPr/>
        </p:nvSpPr>
        <p:spPr>
          <a:xfrm rot="5400000">
            <a:off x="3880356" y="2490788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7" name="Прямоугольник 236"/>
          <p:cNvSpPr/>
          <p:nvPr/>
        </p:nvSpPr>
        <p:spPr>
          <a:xfrm rot="5400000">
            <a:off x="3880356" y="2673668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8" name="Прямоугольник 237"/>
          <p:cNvSpPr/>
          <p:nvPr/>
        </p:nvSpPr>
        <p:spPr>
          <a:xfrm rot="5400000">
            <a:off x="3880356" y="2856548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9" name="Прямоугольник 238"/>
          <p:cNvSpPr/>
          <p:nvPr/>
        </p:nvSpPr>
        <p:spPr>
          <a:xfrm rot="5400000">
            <a:off x="3514596" y="2307908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0" name="Прямоугольник 239"/>
          <p:cNvSpPr/>
          <p:nvPr/>
        </p:nvSpPr>
        <p:spPr>
          <a:xfrm rot="5400000">
            <a:off x="3514596" y="2673005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1" name="Прямоугольник 240"/>
          <p:cNvSpPr/>
          <p:nvPr/>
        </p:nvSpPr>
        <p:spPr>
          <a:xfrm rot="5400000">
            <a:off x="3514596" y="2855885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5" name="Прямоугольник 244"/>
          <p:cNvSpPr/>
          <p:nvPr/>
        </p:nvSpPr>
        <p:spPr>
          <a:xfrm rot="5400000">
            <a:off x="3880023" y="3038433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6" name="Прямоугольник 245"/>
          <p:cNvSpPr/>
          <p:nvPr/>
        </p:nvSpPr>
        <p:spPr>
          <a:xfrm rot="5400000">
            <a:off x="3880023" y="340419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7" name="Прямоугольник 246"/>
          <p:cNvSpPr/>
          <p:nvPr/>
        </p:nvSpPr>
        <p:spPr>
          <a:xfrm rot="5400000">
            <a:off x="3880023" y="358707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8" name="Прямоугольник 247"/>
          <p:cNvSpPr/>
          <p:nvPr/>
        </p:nvSpPr>
        <p:spPr>
          <a:xfrm rot="5400000">
            <a:off x="3514263" y="303843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9" name="Прямоугольник 248"/>
          <p:cNvSpPr/>
          <p:nvPr/>
        </p:nvSpPr>
        <p:spPr>
          <a:xfrm rot="5400000">
            <a:off x="3331383" y="303843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0" name="Прямоугольник 249"/>
          <p:cNvSpPr/>
          <p:nvPr/>
        </p:nvSpPr>
        <p:spPr>
          <a:xfrm rot="5400000">
            <a:off x="3514263" y="340352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1" name="Прямоугольник 250"/>
          <p:cNvSpPr/>
          <p:nvPr/>
        </p:nvSpPr>
        <p:spPr>
          <a:xfrm rot="5400000">
            <a:off x="3329816" y="3403861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4" name="Прямоугольник 253"/>
          <p:cNvSpPr/>
          <p:nvPr/>
        </p:nvSpPr>
        <p:spPr>
          <a:xfrm rot="5400000">
            <a:off x="3151671" y="340352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6" name="Прямоугольник 255"/>
          <p:cNvSpPr/>
          <p:nvPr/>
        </p:nvSpPr>
        <p:spPr>
          <a:xfrm rot="5400000">
            <a:off x="3880356" y="3769288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8" name="Прямоугольник 257"/>
          <p:cNvSpPr/>
          <p:nvPr/>
        </p:nvSpPr>
        <p:spPr>
          <a:xfrm rot="5400000">
            <a:off x="3514596" y="3768625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9" name="Прямоугольник 258"/>
          <p:cNvSpPr/>
          <p:nvPr/>
        </p:nvSpPr>
        <p:spPr>
          <a:xfrm rot="5400000">
            <a:off x="3330149" y="3768957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0" name="Прямоугольник 259"/>
          <p:cNvSpPr/>
          <p:nvPr/>
        </p:nvSpPr>
        <p:spPr>
          <a:xfrm rot="5400000">
            <a:off x="3148032" y="3769288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1" name="Прямоугольник 260"/>
          <p:cNvSpPr/>
          <p:nvPr/>
        </p:nvSpPr>
        <p:spPr>
          <a:xfrm rot="5400000">
            <a:off x="2969126" y="3768625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2" name="Прямоугольник 261"/>
          <p:cNvSpPr/>
          <p:nvPr/>
        </p:nvSpPr>
        <p:spPr>
          <a:xfrm rot="5400000">
            <a:off x="2965154" y="2674180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3" name="Прямоугольник 262"/>
          <p:cNvSpPr/>
          <p:nvPr/>
        </p:nvSpPr>
        <p:spPr>
          <a:xfrm rot="5400000">
            <a:off x="3879031" y="212635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4" name="Прямоугольник 263"/>
          <p:cNvSpPr/>
          <p:nvPr/>
        </p:nvSpPr>
        <p:spPr>
          <a:xfrm rot="5400000">
            <a:off x="3696151" y="212635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5" name="Прямоугольник 264"/>
          <p:cNvSpPr/>
          <p:nvPr/>
        </p:nvSpPr>
        <p:spPr>
          <a:xfrm rot="5400000">
            <a:off x="3513271" y="212635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6" name="Прямоугольник 265"/>
          <p:cNvSpPr/>
          <p:nvPr/>
        </p:nvSpPr>
        <p:spPr>
          <a:xfrm rot="5400000">
            <a:off x="3330391" y="212635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7" name="Прямоугольник 266"/>
          <p:cNvSpPr/>
          <p:nvPr/>
        </p:nvSpPr>
        <p:spPr>
          <a:xfrm rot="5400000">
            <a:off x="3146707" y="212635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8" name="Прямоугольник 267"/>
          <p:cNvSpPr/>
          <p:nvPr/>
        </p:nvSpPr>
        <p:spPr>
          <a:xfrm rot="5400000">
            <a:off x="2963829" y="212635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9" name="Прямоугольник 268"/>
          <p:cNvSpPr/>
          <p:nvPr/>
        </p:nvSpPr>
        <p:spPr>
          <a:xfrm rot="5400000">
            <a:off x="3146283" y="267302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0" name="Прямоугольник 269"/>
          <p:cNvSpPr/>
          <p:nvPr/>
        </p:nvSpPr>
        <p:spPr>
          <a:xfrm rot="5400000">
            <a:off x="2783601" y="230923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1" name="Прямоугольник 270"/>
          <p:cNvSpPr/>
          <p:nvPr/>
        </p:nvSpPr>
        <p:spPr>
          <a:xfrm rot="5400000">
            <a:off x="2783601" y="2492112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2" name="Прямоугольник 271"/>
          <p:cNvSpPr/>
          <p:nvPr/>
        </p:nvSpPr>
        <p:spPr>
          <a:xfrm rot="5400000">
            <a:off x="2787573" y="285720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3" name="Прямоугольник 272"/>
          <p:cNvSpPr/>
          <p:nvPr/>
        </p:nvSpPr>
        <p:spPr>
          <a:xfrm rot="5400000">
            <a:off x="2783268" y="3039756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4" name="Прямоугольник 273"/>
          <p:cNvSpPr/>
          <p:nvPr/>
        </p:nvSpPr>
        <p:spPr>
          <a:xfrm rot="5400000">
            <a:off x="2783268" y="3222636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5" name="Прямоугольник 274"/>
          <p:cNvSpPr/>
          <p:nvPr/>
        </p:nvSpPr>
        <p:spPr>
          <a:xfrm rot="5400000">
            <a:off x="2787240" y="3404853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6" name="Прямоугольник 275"/>
          <p:cNvSpPr/>
          <p:nvPr/>
        </p:nvSpPr>
        <p:spPr>
          <a:xfrm rot="5400000">
            <a:off x="2787240" y="3587733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7" name="Прямоугольник 276"/>
          <p:cNvSpPr/>
          <p:nvPr/>
        </p:nvSpPr>
        <p:spPr>
          <a:xfrm rot="5400000">
            <a:off x="2787573" y="3769949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8" name="Прямоугольник 277"/>
          <p:cNvSpPr/>
          <p:nvPr/>
        </p:nvSpPr>
        <p:spPr>
          <a:xfrm rot="5400000">
            <a:off x="2783601" y="2675504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9" name="Прямоугольник 278"/>
          <p:cNvSpPr/>
          <p:nvPr/>
        </p:nvSpPr>
        <p:spPr>
          <a:xfrm rot="5400000">
            <a:off x="2782276" y="2127678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0" name="Прямоугольник 279"/>
          <p:cNvSpPr/>
          <p:nvPr/>
        </p:nvSpPr>
        <p:spPr>
          <a:xfrm rot="5400000">
            <a:off x="3881350" y="3222637"/>
            <a:ext cx="182880" cy="18288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1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158857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04800" y="2236781"/>
            <a:ext cx="10071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public </a:t>
            </a:r>
            <a:r>
              <a:rPr lang="en-US" sz="2000" dirty="0">
                <a:latin typeface="Consolas" panose="020B0609020204030204" pitchFamily="49" charset="0"/>
              </a:rPr>
              <a:t>IFieldObject</a:t>
            </a:r>
            <a:r>
              <a:rPr lang="en-US" sz="2000" dirty="0">
                <a:latin typeface="Consolas" panose="020B0609020204030204" pitchFamily="49" charset="0"/>
              </a:rPr>
              <a:t>[][] </a:t>
            </a:r>
            <a:r>
              <a:rPr lang="en-US" sz="2000" dirty="0">
                <a:latin typeface="Consolas" panose="020B0609020204030204" pitchFamily="49" charset="0"/>
              </a:rPr>
              <a:t>generateField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</a:rPr>
              <a:t> width,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height, List&lt;Vector&gt; doors) 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return new </a:t>
            </a:r>
            <a:r>
              <a:rPr lang="en-US" sz="2000" dirty="0" smtClean="0">
                <a:latin typeface="Consolas" panose="020B0609020204030204" pitchFamily="49" charset="0"/>
              </a:rPr>
              <a:t>GridLevelField</a:t>
            </a:r>
            <a:r>
              <a:rPr lang="en-US" sz="2000" dirty="0" smtClean="0">
                <a:latin typeface="Consolas" panose="020B0609020204030204" pitchFamily="49" charset="0"/>
              </a:rPr>
              <a:t>(width, height)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    .</a:t>
            </a:r>
            <a:r>
              <a:rPr lang="en-US" sz="2000" dirty="0" smtClean="0">
                <a:latin typeface="Consolas" panose="020B0609020204030204" pitchFamily="49" charset="0"/>
              </a:rPr>
              <a:t>addGrid</a:t>
            </a:r>
            <a:r>
              <a:rPr lang="en-US" sz="2000" dirty="0" smtClean="0"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    .</a:t>
            </a:r>
            <a:r>
              <a:rPr lang="en-US" sz="2000" dirty="0" smtClean="0">
                <a:latin typeface="Consolas" panose="020B0609020204030204" pitchFamily="49" charset="0"/>
              </a:rPr>
              <a:t>addPasses</a:t>
            </a:r>
            <a:r>
              <a:rPr lang="en-US" sz="2000" dirty="0" smtClean="0"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    .</a:t>
            </a:r>
            <a:r>
              <a:rPr lang="en-US" sz="2000" dirty="0" smtClean="0">
                <a:latin typeface="Consolas" panose="020B0609020204030204" pitchFamily="49" charset="0"/>
              </a:rPr>
              <a:t>addDoors</a:t>
            </a:r>
            <a:r>
              <a:rPr lang="en-US" sz="2000" dirty="0" smtClean="0">
                <a:latin typeface="Consolas" panose="020B0609020204030204" pitchFamily="49" charset="0"/>
              </a:rPr>
              <a:t>(doors)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    .</a:t>
            </a:r>
            <a:r>
              <a:rPr lang="en-US" sz="2000" dirty="0" smtClean="0">
                <a:latin typeface="Consolas" panose="020B0609020204030204" pitchFamily="49" charset="0"/>
              </a:rPr>
              <a:t>toArray</a:t>
            </a:r>
            <a:r>
              <a:rPr lang="en-US" sz="2000" dirty="0" smtClean="0">
                <a:latin typeface="Consolas" panose="020B0609020204030204" pitchFamily="49" charset="0"/>
              </a:rPr>
              <a:t>();</a:t>
            </a:r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Изменения в коде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168116" y="1582344"/>
            <a:ext cx="3002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GridLevelGenerator</a:t>
            </a:r>
            <a:endParaRPr lang="ru-RU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0" y="4584700"/>
            <a:ext cx="9143999" cy="22733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053950" y="4907898"/>
            <a:ext cx="3231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RoomLevelGenerator</a:t>
            </a:r>
            <a:endParaRPr lang="ru-RU" sz="2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42900" y="5600435"/>
            <a:ext cx="10071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public </a:t>
            </a:r>
            <a:r>
              <a:rPr lang="en-US" sz="2000" dirty="0" smtClean="0">
                <a:latin typeface="Consolas" panose="020B0609020204030204" pitchFamily="49" charset="0"/>
              </a:rPr>
              <a:t>HashMap</a:t>
            </a:r>
            <a:r>
              <a:rPr lang="en-US" sz="2000" dirty="0" smtClean="0">
                <a:latin typeface="Consolas" panose="020B0609020204030204" pitchFamily="49" charset="0"/>
              </a:rPr>
              <a:t>&lt;Rectangle, List&lt;Vector&gt;&gt; </a:t>
            </a:r>
            <a:r>
              <a:rPr lang="en-US" sz="2000" dirty="0" smtClean="0">
                <a:latin typeface="Consolas" panose="020B0609020204030204" pitchFamily="49" charset="0"/>
              </a:rPr>
              <a:t>getExitPoints</a:t>
            </a:r>
            <a:r>
              <a:rPr lang="en-US" sz="2000" dirty="0" smtClean="0">
                <a:latin typeface="Consolas" panose="020B0609020204030204" pitchFamily="49" charset="0"/>
              </a:rPr>
              <a:t>() 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exitPoints</a:t>
            </a:r>
            <a:r>
              <a:rPr lang="en-US" sz="2000" dirty="0" smtClean="0">
                <a:latin typeface="Consolas" panose="020B0609020204030204" pitchFamily="49" charset="0"/>
              </a:rPr>
              <a:t>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52545894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Класс </a:t>
            </a:r>
            <a:r>
              <a:rPr lang="en-US" dirty="0" smtClean="0"/>
              <a:t>CombineClassGenerator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-19050" y="1417631"/>
            <a:ext cx="1007110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public class </a:t>
            </a:r>
            <a:r>
              <a:rPr lang="en-US" dirty="0">
                <a:latin typeface="Consolas" panose="020B0609020204030204" pitchFamily="49" charset="0"/>
              </a:rPr>
              <a:t>CombineLevelGenerator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implements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ILevelGenerator</a:t>
            </a:r>
            <a:r>
              <a:rPr lang="en-US" dirty="0"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latin typeface="Consolas" panose="020B0609020204030204" pitchFamily="49" charset="0"/>
              </a:rPr>
              <a:t>    @Override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latin typeface="Consolas" panose="020B0609020204030204" pitchFamily="49" charset="0"/>
              </a:rPr>
              <a:t> Level </a:t>
            </a:r>
            <a:r>
              <a:rPr lang="en-US" dirty="0">
                <a:latin typeface="Consolas" panose="020B0609020204030204" pitchFamily="49" charset="0"/>
              </a:rPr>
              <a:t>generateLevel</a:t>
            </a:r>
            <a:r>
              <a:rPr lang="en-US" dirty="0"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 width,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 height,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applesOnFieldAmount</a:t>
            </a:r>
            <a:r>
              <a:rPr lang="en-US" dirty="0"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         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applesToGenerateAmount</a:t>
            </a:r>
            <a:r>
              <a:rPr lang="en-US" dirty="0"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latin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</a:rPr>
              <a:t>RoomLevelGenerator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roomGenerator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RoomLevelGenerator</a:t>
            </a:r>
            <a:r>
              <a:rPr lang="en-US" dirty="0"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latin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</a:rPr>
              <a:t>IFieldObject</a:t>
            </a:r>
            <a:r>
              <a:rPr lang="en-US" dirty="0">
                <a:latin typeface="Consolas" panose="020B0609020204030204" pitchFamily="49" charset="0"/>
              </a:rPr>
              <a:t>[][] field = 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        </a:t>
            </a:r>
            <a:r>
              <a:rPr lang="en-US" dirty="0" smtClean="0">
                <a:latin typeface="Consolas" panose="020B0609020204030204" pitchFamily="49" charset="0"/>
              </a:rPr>
              <a:t>roomGenerator.generateField</a:t>
            </a:r>
            <a:r>
              <a:rPr lang="en-US" dirty="0" smtClean="0">
                <a:latin typeface="Consolas" panose="020B0609020204030204" pitchFamily="49" charset="0"/>
              </a:rPr>
              <a:t>(width</a:t>
            </a:r>
            <a:r>
              <a:rPr lang="en-US" dirty="0">
                <a:latin typeface="Consolas" panose="020B0609020204030204" pitchFamily="49" charset="0"/>
              </a:rPr>
              <a:t>, height);</a:t>
            </a:r>
          </a:p>
          <a:p>
            <a:r>
              <a:rPr lang="en-US" dirty="0">
                <a:latin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</a:rPr>
              <a:t>HashMap</a:t>
            </a:r>
            <a:r>
              <a:rPr lang="en-US" dirty="0">
                <a:latin typeface="Consolas" panose="020B0609020204030204" pitchFamily="49" charset="0"/>
              </a:rPr>
              <a:t>&lt;Rectangle, List&lt;Vector&gt;&gt; </a:t>
            </a:r>
            <a:r>
              <a:rPr lang="en-US" dirty="0">
                <a:latin typeface="Consolas" panose="020B0609020204030204" pitchFamily="49" charset="0"/>
              </a:rPr>
              <a:t>exitPoints</a:t>
            </a:r>
            <a:r>
              <a:rPr lang="en-US" dirty="0">
                <a:latin typeface="Consolas" panose="020B0609020204030204" pitchFamily="49" charset="0"/>
              </a:rPr>
              <a:t> = 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        </a:t>
            </a:r>
            <a:r>
              <a:rPr lang="en-US" dirty="0" smtClean="0">
                <a:latin typeface="Consolas" panose="020B0609020204030204" pitchFamily="49" charset="0"/>
              </a:rPr>
              <a:t>roomGenerator.getExitPoints</a:t>
            </a:r>
            <a:r>
              <a:rPr lang="en-US" dirty="0">
                <a:latin typeface="Consolas" panose="020B0609020204030204" pitchFamily="49" charset="0"/>
              </a:rPr>
              <a:t>();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</a:rPr>
              <a:t>GridLevelGenerator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fieldGenerator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GridLevelGenerator</a:t>
            </a:r>
            <a:r>
              <a:rPr lang="en-US" dirty="0"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latin typeface="Consolas" panose="020B0609020204030204" pitchFamily="49" charset="0"/>
              </a:rPr>
              <a:t>        field = </a:t>
            </a:r>
            <a:r>
              <a:rPr lang="en-US" dirty="0">
                <a:latin typeface="Consolas" panose="020B0609020204030204" pitchFamily="49" charset="0"/>
              </a:rPr>
              <a:t>generateMazesInRooms</a:t>
            </a:r>
            <a:r>
              <a:rPr lang="en-US" dirty="0">
                <a:latin typeface="Consolas" panose="020B0609020204030204" pitchFamily="49" charset="0"/>
              </a:rPr>
              <a:t>(field, </a:t>
            </a:r>
            <a:r>
              <a:rPr lang="en-US" dirty="0">
                <a:latin typeface="Consolas" panose="020B0609020204030204" pitchFamily="49" charset="0"/>
              </a:rPr>
              <a:t>exitPoints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latin typeface="Consolas" panose="020B0609020204030204" pitchFamily="49" charset="0"/>
              </a:rPr>
              <a:t>fieldGenerator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</a:rPr>
              <a:t>roomGenerator.generateApples</a:t>
            </a:r>
            <a:r>
              <a:rPr lang="en-US" dirty="0">
                <a:latin typeface="Consolas" panose="020B0609020204030204" pitchFamily="49" charset="0"/>
              </a:rPr>
              <a:t>(field, </a:t>
            </a:r>
            <a:r>
              <a:rPr lang="en-US" dirty="0">
                <a:latin typeface="Consolas" panose="020B0609020204030204" pitchFamily="49" charset="0"/>
              </a:rPr>
              <a:t>applesOnFieldAmount</a:t>
            </a:r>
            <a:r>
              <a:rPr lang="en-US" dirty="0"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latin typeface="Consolas" panose="020B0609020204030204" pitchFamily="49" charset="0"/>
              </a:rPr>
              <a:t>        Snake </a:t>
            </a:r>
            <a:r>
              <a:rPr lang="en-US" dirty="0">
                <a:latin typeface="Consolas" panose="020B0609020204030204" pitchFamily="49" charset="0"/>
              </a:rPr>
              <a:t>snake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>
                <a:latin typeface="Consolas" panose="020B0609020204030204" pitchFamily="49" charset="0"/>
              </a:rPr>
              <a:t>roomGenerator.createSnake</a:t>
            </a:r>
            <a:r>
              <a:rPr lang="en-US" dirty="0">
                <a:latin typeface="Consolas" panose="020B0609020204030204" pitchFamily="49" charset="0"/>
              </a:rPr>
              <a:t>(field);</a:t>
            </a:r>
          </a:p>
          <a:p>
            <a:r>
              <a:rPr lang="en-US" dirty="0"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return new </a:t>
            </a:r>
            <a:r>
              <a:rPr lang="en-US" dirty="0">
                <a:latin typeface="Consolas" panose="020B0609020204030204" pitchFamily="49" charset="0"/>
              </a:rPr>
              <a:t>Level(field, </a:t>
            </a:r>
            <a:r>
              <a:rPr lang="en-US" dirty="0">
                <a:latin typeface="Consolas" panose="020B0609020204030204" pitchFamily="49" charset="0"/>
              </a:rPr>
              <a:t>applesToGenerateAmount</a:t>
            </a:r>
            <a:r>
              <a:rPr lang="en-US" dirty="0">
                <a:latin typeface="Consolas" panose="020B0609020204030204" pitchFamily="49" charset="0"/>
              </a:rPr>
              <a:t>, snake);</a:t>
            </a:r>
          </a:p>
          <a:p>
            <a:r>
              <a:rPr lang="en-US" dirty="0">
                <a:latin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1323092303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Прямоугольник 58"/>
          <p:cNvSpPr/>
          <p:nvPr/>
        </p:nvSpPr>
        <p:spPr>
          <a:xfrm rot="16200000">
            <a:off x="4046537" y="1760537"/>
            <a:ext cx="5648327" cy="45466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Д</a:t>
            </a:r>
            <a:r>
              <a:rPr lang="ru-RU" dirty="0" smtClean="0"/>
              <a:t>ва подхода к генерации</a:t>
            </a:r>
            <a:endParaRPr lang="en-US" dirty="0"/>
          </a:p>
        </p:txBody>
      </p:sp>
      <p:grpSp>
        <p:nvGrpSpPr>
          <p:cNvPr id="12" name="Группа 11"/>
          <p:cNvGrpSpPr/>
          <p:nvPr/>
        </p:nvGrpSpPr>
        <p:grpSpPr>
          <a:xfrm>
            <a:off x="1462460" y="2806808"/>
            <a:ext cx="1774467" cy="1763868"/>
            <a:chOff x="2043485" y="2806808"/>
            <a:chExt cx="1774467" cy="1763868"/>
          </a:xfrm>
          <a:effectLst>
            <a:outerShdw blurRad="393700" dist="355600" dir="6960000" sx="97000" sy="97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Прямоугольник 3"/>
            <p:cNvSpPr/>
            <p:nvPr/>
          </p:nvSpPr>
          <p:spPr>
            <a:xfrm>
              <a:off x="2043485" y="2806810"/>
              <a:ext cx="636105" cy="97006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89000"/>
                  </a:schemeClr>
                </a:gs>
                <a:gs pos="23000">
                  <a:schemeClr val="accent1">
                    <a:lumMod val="89000"/>
                  </a:schemeClr>
                </a:gs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Прямоугольник 6"/>
            <p:cNvSpPr/>
            <p:nvPr/>
          </p:nvSpPr>
          <p:spPr>
            <a:xfrm>
              <a:off x="2679590" y="2806810"/>
              <a:ext cx="636105" cy="176254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Прямоугольник 7"/>
            <p:cNvSpPr/>
            <p:nvPr/>
          </p:nvSpPr>
          <p:spPr>
            <a:xfrm rot="5400000">
              <a:off x="3014868" y="3036734"/>
              <a:ext cx="636105" cy="176254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Прямоугольник 5"/>
            <p:cNvSpPr/>
            <p:nvPr/>
          </p:nvSpPr>
          <p:spPr>
            <a:xfrm rot="5400000">
              <a:off x="3014869" y="2973788"/>
              <a:ext cx="636105" cy="97006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89000"/>
                  </a:schemeClr>
                </a:gs>
                <a:gs pos="23000">
                  <a:schemeClr val="accent1">
                    <a:lumMod val="89000"/>
                  </a:schemeClr>
                </a:gs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Прямоугольник 8"/>
            <p:cNvSpPr/>
            <p:nvPr/>
          </p:nvSpPr>
          <p:spPr>
            <a:xfrm rot="5400000">
              <a:off x="2839938" y="4006130"/>
              <a:ext cx="636105" cy="176254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Прямоугольник 9"/>
            <p:cNvSpPr/>
            <p:nvPr/>
          </p:nvSpPr>
          <p:spPr>
            <a:xfrm rot="16200000">
              <a:off x="2274404" y="4006129"/>
              <a:ext cx="636105" cy="176254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Прямоугольник 10"/>
            <p:cNvSpPr/>
            <p:nvPr/>
          </p:nvSpPr>
          <p:spPr>
            <a:xfrm rot="5400000">
              <a:off x="2673623" y="3767594"/>
              <a:ext cx="636105" cy="97006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89000"/>
                  </a:schemeClr>
                </a:gs>
                <a:gs pos="23000">
                  <a:schemeClr val="accent1">
                    <a:lumMod val="89000"/>
                  </a:schemeClr>
                </a:gs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5" name="Группа 164"/>
          <p:cNvGrpSpPr/>
          <p:nvPr/>
        </p:nvGrpSpPr>
        <p:grpSpPr>
          <a:xfrm>
            <a:off x="6086888" y="2806808"/>
            <a:ext cx="1644260" cy="1647057"/>
            <a:chOff x="4444778" y="2798855"/>
            <a:chExt cx="1644260" cy="1647057"/>
          </a:xfrm>
          <a:effectLst>
            <a:outerShdw blurRad="393700" dist="355600" dir="6960000" sx="97000" sy="97000" algn="ctr" rotWithShape="0">
              <a:prstClr val="black">
                <a:alpha val="20000"/>
              </a:prstClr>
            </a:outerShdw>
          </a:effectLst>
        </p:grpSpPr>
        <p:sp>
          <p:nvSpPr>
            <p:cNvPr id="14" name="Прямоугольник 13"/>
            <p:cNvSpPr/>
            <p:nvPr/>
          </p:nvSpPr>
          <p:spPr>
            <a:xfrm>
              <a:off x="4444778" y="279885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Прямоугольник 62"/>
            <p:cNvSpPr/>
            <p:nvPr/>
          </p:nvSpPr>
          <p:spPr>
            <a:xfrm>
              <a:off x="4444778" y="298173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Прямоугольник 63"/>
            <p:cNvSpPr/>
            <p:nvPr/>
          </p:nvSpPr>
          <p:spPr>
            <a:xfrm>
              <a:off x="4627658" y="279885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Прямоугольник 65"/>
            <p:cNvSpPr/>
            <p:nvPr/>
          </p:nvSpPr>
          <p:spPr>
            <a:xfrm>
              <a:off x="4810538" y="279885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Прямоугольник 67"/>
            <p:cNvSpPr/>
            <p:nvPr/>
          </p:nvSpPr>
          <p:spPr>
            <a:xfrm>
              <a:off x="4993418" y="279885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Прямоугольник 69"/>
            <p:cNvSpPr/>
            <p:nvPr/>
          </p:nvSpPr>
          <p:spPr>
            <a:xfrm>
              <a:off x="4444778" y="316461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Прямоугольник 70"/>
            <p:cNvSpPr/>
            <p:nvPr/>
          </p:nvSpPr>
          <p:spPr>
            <a:xfrm>
              <a:off x="4444778" y="334749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Прямоугольник 73"/>
            <p:cNvSpPr/>
            <p:nvPr/>
          </p:nvSpPr>
          <p:spPr>
            <a:xfrm>
              <a:off x="4809875" y="316461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Прямоугольник 75"/>
            <p:cNvSpPr/>
            <p:nvPr/>
          </p:nvSpPr>
          <p:spPr>
            <a:xfrm>
              <a:off x="4992755" y="316461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Прямоугольник 77"/>
            <p:cNvSpPr/>
            <p:nvPr/>
          </p:nvSpPr>
          <p:spPr>
            <a:xfrm>
              <a:off x="4444778" y="353117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Прямоугольник 78"/>
            <p:cNvSpPr/>
            <p:nvPr/>
          </p:nvSpPr>
          <p:spPr>
            <a:xfrm>
              <a:off x="4444778" y="371405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Прямоугольник 81"/>
            <p:cNvSpPr/>
            <p:nvPr/>
          </p:nvSpPr>
          <p:spPr>
            <a:xfrm>
              <a:off x="4810538" y="353117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Прямоугольник 82"/>
            <p:cNvSpPr/>
            <p:nvPr/>
          </p:nvSpPr>
          <p:spPr>
            <a:xfrm>
              <a:off x="4810538" y="371405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6" name="Прямоугольник 85"/>
            <p:cNvSpPr/>
            <p:nvPr/>
          </p:nvSpPr>
          <p:spPr>
            <a:xfrm>
              <a:off x="4444778" y="389693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Прямоугольник 89"/>
            <p:cNvSpPr/>
            <p:nvPr/>
          </p:nvSpPr>
          <p:spPr>
            <a:xfrm>
              <a:off x="4809875" y="3892967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Прямоугольник 93"/>
            <p:cNvSpPr/>
            <p:nvPr/>
          </p:nvSpPr>
          <p:spPr>
            <a:xfrm>
              <a:off x="4444778" y="426269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Прямоугольник 95"/>
            <p:cNvSpPr/>
            <p:nvPr/>
          </p:nvSpPr>
          <p:spPr>
            <a:xfrm>
              <a:off x="4627658" y="426269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Прямоугольник 97"/>
            <p:cNvSpPr/>
            <p:nvPr/>
          </p:nvSpPr>
          <p:spPr>
            <a:xfrm>
              <a:off x="4809875" y="4258727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Прямоугольник 99"/>
            <p:cNvSpPr/>
            <p:nvPr/>
          </p:nvSpPr>
          <p:spPr>
            <a:xfrm>
              <a:off x="4992755" y="4258727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Прямоугольник 101"/>
            <p:cNvSpPr/>
            <p:nvPr/>
          </p:nvSpPr>
          <p:spPr>
            <a:xfrm>
              <a:off x="5175302" y="279918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Прямоугольник 103"/>
            <p:cNvSpPr/>
            <p:nvPr/>
          </p:nvSpPr>
          <p:spPr>
            <a:xfrm>
              <a:off x="5358182" y="279918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Прямоугольник 105"/>
            <p:cNvSpPr/>
            <p:nvPr/>
          </p:nvSpPr>
          <p:spPr>
            <a:xfrm>
              <a:off x="5541062" y="279918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Прямоугольник 107"/>
            <p:cNvSpPr/>
            <p:nvPr/>
          </p:nvSpPr>
          <p:spPr>
            <a:xfrm>
              <a:off x="5723942" y="279918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0" name="Прямоугольник 109"/>
            <p:cNvSpPr/>
            <p:nvPr/>
          </p:nvSpPr>
          <p:spPr>
            <a:xfrm>
              <a:off x="5175302" y="316494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Прямоугольник 110"/>
            <p:cNvSpPr/>
            <p:nvPr/>
          </p:nvSpPr>
          <p:spPr>
            <a:xfrm>
              <a:off x="5175302" y="334782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4" name="Прямоугольник 113"/>
            <p:cNvSpPr/>
            <p:nvPr/>
          </p:nvSpPr>
          <p:spPr>
            <a:xfrm>
              <a:off x="5540399" y="316494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Прямоугольник 114"/>
            <p:cNvSpPr/>
            <p:nvPr/>
          </p:nvSpPr>
          <p:spPr>
            <a:xfrm>
              <a:off x="5540731" y="334939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Прямоугольник 117"/>
            <p:cNvSpPr/>
            <p:nvPr/>
          </p:nvSpPr>
          <p:spPr>
            <a:xfrm>
              <a:off x="5175302" y="353151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Прямоугольник 121"/>
            <p:cNvSpPr/>
            <p:nvPr/>
          </p:nvSpPr>
          <p:spPr>
            <a:xfrm>
              <a:off x="5541062" y="353151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Прямоугольник 125"/>
            <p:cNvSpPr/>
            <p:nvPr/>
          </p:nvSpPr>
          <p:spPr>
            <a:xfrm>
              <a:off x="5175302" y="389727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0" name="Прямоугольник 129"/>
            <p:cNvSpPr/>
            <p:nvPr/>
          </p:nvSpPr>
          <p:spPr>
            <a:xfrm>
              <a:off x="5540399" y="3893300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Прямоугольник 133"/>
            <p:cNvSpPr/>
            <p:nvPr/>
          </p:nvSpPr>
          <p:spPr>
            <a:xfrm>
              <a:off x="5175302" y="426303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Прямоугольник 135"/>
            <p:cNvSpPr/>
            <p:nvPr/>
          </p:nvSpPr>
          <p:spPr>
            <a:xfrm>
              <a:off x="5358182" y="426303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8" name="Прямоугольник 137"/>
            <p:cNvSpPr/>
            <p:nvPr/>
          </p:nvSpPr>
          <p:spPr>
            <a:xfrm>
              <a:off x="5540399" y="4259060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Прямоугольник 139"/>
            <p:cNvSpPr/>
            <p:nvPr/>
          </p:nvSpPr>
          <p:spPr>
            <a:xfrm>
              <a:off x="5723279" y="4259060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Прямоугольник 141"/>
            <p:cNvSpPr/>
            <p:nvPr/>
          </p:nvSpPr>
          <p:spPr>
            <a:xfrm>
              <a:off x="5906158" y="279885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Прямоугольник 142"/>
            <p:cNvSpPr/>
            <p:nvPr/>
          </p:nvSpPr>
          <p:spPr>
            <a:xfrm>
              <a:off x="5906158" y="298173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Прямоугольник 145"/>
            <p:cNvSpPr/>
            <p:nvPr/>
          </p:nvSpPr>
          <p:spPr>
            <a:xfrm>
              <a:off x="5905495" y="316461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Прямоугольник 146"/>
            <p:cNvSpPr/>
            <p:nvPr/>
          </p:nvSpPr>
          <p:spPr>
            <a:xfrm>
              <a:off x="5905827" y="334906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0" name="Прямоугольник 149"/>
            <p:cNvSpPr/>
            <p:nvPr/>
          </p:nvSpPr>
          <p:spPr>
            <a:xfrm>
              <a:off x="5906158" y="353117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Прямоугольник 150"/>
            <p:cNvSpPr/>
            <p:nvPr/>
          </p:nvSpPr>
          <p:spPr>
            <a:xfrm>
              <a:off x="5906158" y="371405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4" name="Прямоугольник 153"/>
            <p:cNvSpPr/>
            <p:nvPr/>
          </p:nvSpPr>
          <p:spPr>
            <a:xfrm>
              <a:off x="5905495" y="3892967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8" name="Прямоугольник 157"/>
            <p:cNvSpPr/>
            <p:nvPr/>
          </p:nvSpPr>
          <p:spPr>
            <a:xfrm>
              <a:off x="5905495" y="4258727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3" name="Прямоугольник 162"/>
            <p:cNvSpPr/>
            <p:nvPr/>
          </p:nvSpPr>
          <p:spPr>
            <a:xfrm>
              <a:off x="4992422" y="3893105"/>
              <a:ext cx="182880" cy="18288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Прямоугольник 163"/>
            <p:cNvSpPr/>
            <p:nvPr/>
          </p:nvSpPr>
          <p:spPr>
            <a:xfrm>
              <a:off x="5539898" y="4079016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6" name="TextBox 165"/>
          <p:cNvSpPr txBox="1"/>
          <p:nvPr/>
        </p:nvSpPr>
        <p:spPr>
          <a:xfrm>
            <a:off x="1278882" y="4998601"/>
            <a:ext cx="2095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Генерация комнат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5675854" y="4998601"/>
            <a:ext cx="2465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Генерация лабиринта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800531"/>
      </p:ext>
    </p:extLst>
  </p:cSld>
  <p:clrMapOvr>
    <a:masterClrMapping/>
  </p:clrMapOvr>
  <p:transition spd="slow">
    <p:spli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Генерация комнат</a:t>
            </a:r>
            <a:endParaRPr lang="en-US" dirty="0"/>
          </a:p>
        </p:txBody>
      </p:sp>
      <p:grpSp>
        <p:nvGrpSpPr>
          <p:cNvPr id="12" name="Группа 11"/>
          <p:cNvGrpSpPr/>
          <p:nvPr/>
        </p:nvGrpSpPr>
        <p:grpSpPr>
          <a:xfrm>
            <a:off x="3729162" y="2894272"/>
            <a:ext cx="1774467" cy="1763868"/>
            <a:chOff x="2043485" y="2806808"/>
            <a:chExt cx="1774467" cy="1763868"/>
          </a:xfrm>
          <a:effectLst>
            <a:outerShdw blurRad="393700" dist="355600" dir="6960000" sx="97000" sy="97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Прямоугольник 3"/>
            <p:cNvSpPr/>
            <p:nvPr/>
          </p:nvSpPr>
          <p:spPr>
            <a:xfrm>
              <a:off x="2043485" y="2806810"/>
              <a:ext cx="636105" cy="97006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89000"/>
                  </a:schemeClr>
                </a:gs>
                <a:gs pos="23000">
                  <a:schemeClr val="accent1">
                    <a:lumMod val="89000"/>
                  </a:schemeClr>
                </a:gs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Прямоугольник 6"/>
            <p:cNvSpPr/>
            <p:nvPr/>
          </p:nvSpPr>
          <p:spPr>
            <a:xfrm>
              <a:off x="2679590" y="2806810"/>
              <a:ext cx="636105" cy="176254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Прямоугольник 7"/>
            <p:cNvSpPr/>
            <p:nvPr/>
          </p:nvSpPr>
          <p:spPr>
            <a:xfrm rot="5400000">
              <a:off x="3014868" y="3036734"/>
              <a:ext cx="636105" cy="176254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Прямоугольник 5"/>
            <p:cNvSpPr/>
            <p:nvPr/>
          </p:nvSpPr>
          <p:spPr>
            <a:xfrm rot="5400000">
              <a:off x="3014869" y="2973788"/>
              <a:ext cx="636105" cy="97006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89000"/>
                  </a:schemeClr>
                </a:gs>
                <a:gs pos="23000">
                  <a:schemeClr val="accent1">
                    <a:lumMod val="89000"/>
                  </a:schemeClr>
                </a:gs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Прямоугольник 8"/>
            <p:cNvSpPr/>
            <p:nvPr/>
          </p:nvSpPr>
          <p:spPr>
            <a:xfrm rot="5400000">
              <a:off x="2839938" y="4006130"/>
              <a:ext cx="636105" cy="176254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Прямоугольник 9"/>
            <p:cNvSpPr/>
            <p:nvPr/>
          </p:nvSpPr>
          <p:spPr>
            <a:xfrm rot="16200000">
              <a:off x="2274404" y="4006129"/>
              <a:ext cx="636105" cy="176254"/>
            </a:xfrm>
            <a:prstGeom prst="rect">
              <a:avLst/>
            </a:prstGeom>
            <a:gradFill flip="none" rotWithShape="1">
              <a:gsLst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Прямоугольник 10"/>
            <p:cNvSpPr/>
            <p:nvPr/>
          </p:nvSpPr>
          <p:spPr>
            <a:xfrm rot="5400000">
              <a:off x="2673623" y="3767594"/>
              <a:ext cx="636105" cy="97006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89000"/>
                  </a:schemeClr>
                </a:gs>
                <a:gs pos="23000">
                  <a:schemeClr val="accent1">
                    <a:lumMod val="89000"/>
                  </a:schemeClr>
                </a:gs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6" name="TextBox 165"/>
          <p:cNvSpPr txBox="1"/>
          <p:nvPr/>
        </p:nvSpPr>
        <p:spPr>
          <a:xfrm>
            <a:off x="3545584" y="5086065"/>
            <a:ext cx="2095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Генерация комнат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5883406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Прямоугольник 36"/>
          <p:cNvSpPr/>
          <p:nvPr/>
        </p:nvSpPr>
        <p:spPr>
          <a:xfrm>
            <a:off x="901338" y="2031275"/>
            <a:ext cx="7341326" cy="442830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Алгоритм генерации комнат </a:t>
            </a:r>
            <a:endParaRPr lang="en-US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1064624" y="2272940"/>
            <a:ext cx="7014754" cy="405077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1064624" y="2272940"/>
            <a:ext cx="3546566" cy="405077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Прямоугольник 22"/>
          <p:cNvSpPr/>
          <p:nvPr/>
        </p:nvSpPr>
        <p:spPr>
          <a:xfrm>
            <a:off x="4702630" y="2272940"/>
            <a:ext cx="3376748" cy="405077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1064624" y="2272940"/>
            <a:ext cx="3546566" cy="184186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Прямоугольник 24"/>
          <p:cNvSpPr/>
          <p:nvPr/>
        </p:nvSpPr>
        <p:spPr>
          <a:xfrm>
            <a:off x="1064624" y="4245430"/>
            <a:ext cx="3546566" cy="207828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Прямоугольник 25"/>
          <p:cNvSpPr/>
          <p:nvPr/>
        </p:nvSpPr>
        <p:spPr>
          <a:xfrm>
            <a:off x="4702630" y="2272940"/>
            <a:ext cx="3376748" cy="215537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7" name="Прямоугольник 26"/>
          <p:cNvSpPr/>
          <p:nvPr/>
        </p:nvSpPr>
        <p:spPr>
          <a:xfrm>
            <a:off x="4702630" y="4545876"/>
            <a:ext cx="3376748" cy="177783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8" name="Прямоугольник 27"/>
          <p:cNvSpPr/>
          <p:nvPr/>
        </p:nvSpPr>
        <p:spPr>
          <a:xfrm>
            <a:off x="1064624" y="2272940"/>
            <a:ext cx="1378132" cy="184186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Прямоугольник 28"/>
          <p:cNvSpPr/>
          <p:nvPr/>
        </p:nvSpPr>
        <p:spPr>
          <a:xfrm>
            <a:off x="2573384" y="2272940"/>
            <a:ext cx="2037806" cy="184186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0" name="Прямоугольник 29"/>
          <p:cNvSpPr/>
          <p:nvPr/>
        </p:nvSpPr>
        <p:spPr>
          <a:xfrm>
            <a:off x="1064624" y="4245430"/>
            <a:ext cx="1561011" cy="207828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1" name="Прямоугольник 30"/>
          <p:cNvSpPr/>
          <p:nvPr/>
        </p:nvSpPr>
        <p:spPr>
          <a:xfrm>
            <a:off x="2743200" y="4245430"/>
            <a:ext cx="1867990" cy="207828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2" name="Прямоугольник 31"/>
          <p:cNvSpPr/>
          <p:nvPr/>
        </p:nvSpPr>
        <p:spPr>
          <a:xfrm>
            <a:off x="4702630" y="2272940"/>
            <a:ext cx="1528354" cy="215537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3" name="Прямоугольник 32"/>
          <p:cNvSpPr/>
          <p:nvPr/>
        </p:nvSpPr>
        <p:spPr>
          <a:xfrm>
            <a:off x="6361612" y="2272940"/>
            <a:ext cx="1717766" cy="215537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4" name="Прямоугольник 33"/>
          <p:cNvSpPr/>
          <p:nvPr/>
        </p:nvSpPr>
        <p:spPr>
          <a:xfrm>
            <a:off x="4702630" y="4545876"/>
            <a:ext cx="1802674" cy="177783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Прямоугольник 35"/>
          <p:cNvSpPr/>
          <p:nvPr/>
        </p:nvSpPr>
        <p:spPr>
          <a:xfrm>
            <a:off x="6662058" y="4545876"/>
            <a:ext cx="1417320" cy="177783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8" name="Прямоугольник 37"/>
          <p:cNvSpPr/>
          <p:nvPr/>
        </p:nvSpPr>
        <p:spPr>
          <a:xfrm>
            <a:off x="901338" y="1526073"/>
            <a:ext cx="41613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1. </a:t>
            </a:r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Деление карты на прямоугольники</a:t>
            </a:r>
          </a:p>
        </p:txBody>
      </p:sp>
    </p:spTree>
    <p:extLst>
      <p:ext uri="{BB962C8B-B14F-4D97-AF65-F5344CB8AC3E}">
        <p14:creationId xmlns:p14="http://schemas.microsoft.com/office/powerpoint/2010/main" val="1719021640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Алгоритм генерации комнат 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901337" y="2024743"/>
            <a:ext cx="7341326" cy="442830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064623" y="2220687"/>
            <a:ext cx="1378132" cy="184186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2573383" y="2220687"/>
            <a:ext cx="2037806" cy="184186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1064623" y="4193177"/>
            <a:ext cx="1561011" cy="207828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2743199" y="4193177"/>
            <a:ext cx="1867990" cy="207828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4702629" y="2220687"/>
            <a:ext cx="1528354" cy="215537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6361611" y="2220687"/>
            <a:ext cx="1717766" cy="215537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4702629" y="4493623"/>
            <a:ext cx="1802674" cy="177783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6662057" y="4493623"/>
            <a:ext cx="1417320" cy="177783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TextBox 20"/>
          <p:cNvSpPr txBox="1"/>
          <p:nvPr/>
        </p:nvSpPr>
        <p:spPr>
          <a:xfrm>
            <a:off x="901337" y="1473820"/>
            <a:ext cx="6780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Выбор случайной области внутри каждого прямоугольника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1064623" y="2468880"/>
            <a:ext cx="1116874" cy="11364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Прямоугольник 22"/>
          <p:cNvSpPr/>
          <p:nvPr/>
        </p:nvSpPr>
        <p:spPr>
          <a:xfrm>
            <a:off x="1064623" y="4193177"/>
            <a:ext cx="1561011" cy="168510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3069771" y="2220687"/>
            <a:ext cx="1280160" cy="184186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Прямоугольник 24"/>
          <p:cNvSpPr/>
          <p:nvPr/>
        </p:nvSpPr>
        <p:spPr>
          <a:xfrm>
            <a:off x="4937760" y="2468880"/>
            <a:ext cx="940526" cy="15936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Прямоугольник 25"/>
          <p:cNvSpPr/>
          <p:nvPr/>
        </p:nvSpPr>
        <p:spPr>
          <a:xfrm>
            <a:off x="6766560" y="2220687"/>
            <a:ext cx="1208314" cy="152835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7" name="Прямоугольник 26"/>
          <p:cNvSpPr/>
          <p:nvPr/>
        </p:nvSpPr>
        <p:spPr>
          <a:xfrm>
            <a:off x="4702629" y="4493623"/>
            <a:ext cx="1802674" cy="177783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8" name="Прямоугольник 27"/>
          <p:cNvSpPr/>
          <p:nvPr/>
        </p:nvSpPr>
        <p:spPr>
          <a:xfrm>
            <a:off x="7262949" y="4493623"/>
            <a:ext cx="816428" cy="177783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Прямоугольник 28"/>
          <p:cNvSpPr/>
          <p:nvPr/>
        </p:nvSpPr>
        <p:spPr>
          <a:xfrm>
            <a:off x="3059975" y="4493623"/>
            <a:ext cx="862148" cy="177783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8841738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Алгоритм генерации комнат 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901337" y="2024743"/>
            <a:ext cx="7341326" cy="442830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4702629" y="4493623"/>
            <a:ext cx="1802674" cy="177783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TextBox 20"/>
          <p:cNvSpPr txBox="1"/>
          <p:nvPr/>
        </p:nvSpPr>
        <p:spPr>
          <a:xfrm>
            <a:off x="901337" y="1473820"/>
            <a:ext cx="2635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r>
              <a:rPr lang="en-US" dirty="0" smtClean="0"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Соединение соседей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1064623" y="2468880"/>
            <a:ext cx="1116874" cy="11364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3" name="Прямоугольник 22"/>
          <p:cNvSpPr/>
          <p:nvPr/>
        </p:nvSpPr>
        <p:spPr>
          <a:xfrm>
            <a:off x="1064623" y="4193177"/>
            <a:ext cx="1561011" cy="168510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3069771" y="2220687"/>
            <a:ext cx="1280160" cy="1841862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Прямоугольник 24"/>
          <p:cNvSpPr/>
          <p:nvPr/>
        </p:nvSpPr>
        <p:spPr>
          <a:xfrm>
            <a:off x="4937760" y="2468880"/>
            <a:ext cx="940526" cy="159366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Прямоугольник 25"/>
          <p:cNvSpPr/>
          <p:nvPr/>
        </p:nvSpPr>
        <p:spPr>
          <a:xfrm>
            <a:off x="6766560" y="2220687"/>
            <a:ext cx="1208314" cy="1528353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7" name="Прямоугольник 26"/>
          <p:cNvSpPr/>
          <p:nvPr/>
        </p:nvSpPr>
        <p:spPr>
          <a:xfrm>
            <a:off x="4702629" y="4493623"/>
            <a:ext cx="1802674" cy="177783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8" name="Прямоугольник 27"/>
          <p:cNvSpPr/>
          <p:nvPr/>
        </p:nvSpPr>
        <p:spPr>
          <a:xfrm>
            <a:off x="7262949" y="4493623"/>
            <a:ext cx="816428" cy="177783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9" name="Прямоугольник 28"/>
          <p:cNvSpPr/>
          <p:nvPr/>
        </p:nvSpPr>
        <p:spPr>
          <a:xfrm>
            <a:off x="3059975" y="4493623"/>
            <a:ext cx="862148" cy="177783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2181497" y="2612571"/>
            <a:ext cx="888274" cy="261258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214846" y="3605349"/>
            <a:ext cx="261257" cy="587828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3422469" y="4062549"/>
            <a:ext cx="248194" cy="431074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3922123" y="5682343"/>
            <a:ext cx="780506" cy="28738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3922123" y="4820194"/>
            <a:ext cx="780506" cy="26125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5878286" y="3265714"/>
            <a:ext cx="888274" cy="339635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7615646" y="3749040"/>
            <a:ext cx="261257" cy="74458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6505303" y="5238206"/>
            <a:ext cx="757646" cy="27432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4349931" y="2704011"/>
            <a:ext cx="587829" cy="352698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0" name="Прямоугольник 29"/>
          <p:cNvSpPr/>
          <p:nvPr/>
        </p:nvSpPr>
        <p:spPr>
          <a:xfrm>
            <a:off x="4349931" y="3448594"/>
            <a:ext cx="587829" cy="30044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1" name="Прямоугольник 30"/>
          <p:cNvSpPr/>
          <p:nvPr/>
        </p:nvSpPr>
        <p:spPr>
          <a:xfrm>
            <a:off x="5264331" y="4062549"/>
            <a:ext cx="261258" cy="431074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07430716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Класс </a:t>
            </a:r>
            <a:r>
              <a:rPr lang="en-US" dirty="0" smtClean="0"/>
              <a:t>RoomLevelGenerator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495300" y="2559048"/>
            <a:ext cx="100711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public </a:t>
            </a:r>
            <a:r>
              <a:rPr lang="en-US" sz="2000" dirty="0">
                <a:latin typeface="Consolas" panose="020B0609020204030204" pitchFamily="49" charset="0"/>
              </a:rPr>
              <a:t>Level </a:t>
            </a:r>
            <a:r>
              <a:rPr lang="en-US" sz="2000" dirty="0">
                <a:latin typeface="Consolas" panose="020B0609020204030204" pitchFamily="49" charset="0"/>
              </a:rPr>
              <a:t>generateLevel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</a:p>
          <a:p>
            <a:r>
              <a:rPr lang="en-US" sz="2000" dirty="0" smtClean="0">
                <a:latin typeface="Consolas" panose="020B0609020204030204" pitchFamily="49" charset="0"/>
              </a:rPr>
              <a:t>       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 smtClean="0">
                <a:latin typeface="Consolas" panose="020B0609020204030204" pitchFamily="49" charset="0"/>
              </a:rPr>
              <a:t> width</a:t>
            </a:r>
            <a:r>
              <a:rPr lang="en-US" sz="2000" dirty="0"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</a:rPr>
              <a:t> height,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applesOnFieldAmount</a:t>
            </a:r>
            <a:r>
              <a:rPr lang="en-US" sz="2000" dirty="0">
                <a:latin typeface="Consolas" panose="020B0609020204030204" pitchFamily="49" charset="0"/>
              </a:rPr>
              <a:t>,</a:t>
            </a:r>
          </a:p>
          <a:p>
            <a:r>
              <a:rPr lang="en-US" sz="2000" dirty="0" smtClean="0">
                <a:latin typeface="Consolas" panose="020B0609020204030204" pitchFamily="49" charset="0"/>
              </a:rPr>
              <a:t>       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</a:rPr>
              <a:t>applesToGenerateAmount</a:t>
            </a:r>
            <a:r>
              <a:rPr lang="en-US" sz="2000" dirty="0">
                <a:latin typeface="Consolas" panose="020B0609020204030204" pitchFamily="49" charset="0"/>
              </a:rPr>
              <a:t>) 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</a:t>
            </a:r>
            <a:r>
              <a:rPr lang="en-US" sz="2000" dirty="0">
                <a:latin typeface="Consolas" panose="020B0609020204030204" pitchFamily="49" charset="0"/>
              </a:rPr>
              <a:t>IFieldObject</a:t>
            </a:r>
            <a:r>
              <a:rPr lang="en-US" sz="2000" dirty="0">
                <a:latin typeface="Consolas" panose="020B0609020204030204" pitchFamily="49" charset="0"/>
              </a:rPr>
              <a:t>[][] field = </a:t>
            </a:r>
            <a:r>
              <a:rPr lang="en-US" sz="2000" dirty="0">
                <a:latin typeface="Consolas" panose="020B0609020204030204" pitchFamily="49" charset="0"/>
              </a:rPr>
              <a:t>generateField</a:t>
            </a:r>
            <a:r>
              <a:rPr lang="en-US" sz="2000" dirty="0">
                <a:latin typeface="Consolas" panose="020B0609020204030204" pitchFamily="49" charset="0"/>
              </a:rPr>
              <a:t>(width, height</a:t>
            </a:r>
            <a:r>
              <a:rPr lang="en-US" sz="2000" dirty="0" smtClean="0">
                <a:latin typeface="Consolas" panose="020B0609020204030204" pitchFamily="49" charset="0"/>
              </a:rPr>
              <a:t>);       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</a:t>
            </a:r>
            <a:r>
              <a:rPr lang="en-US" sz="2000" dirty="0" smtClean="0">
                <a:latin typeface="Consolas" panose="020B0609020204030204" pitchFamily="49" charset="0"/>
              </a:rPr>
              <a:t>generateApples</a:t>
            </a:r>
            <a:r>
              <a:rPr lang="en-US" sz="2000" dirty="0" smtClean="0">
                <a:latin typeface="Consolas" panose="020B0609020204030204" pitchFamily="49" charset="0"/>
              </a:rPr>
              <a:t>(field</a:t>
            </a:r>
            <a:r>
              <a:rPr lang="en-US" sz="2000" dirty="0">
                <a:latin typeface="Consolas" panose="020B0609020204030204" pitchFamily="49" charset="0"/>
              </a:rPr>
              <a:t>, </a:t>
            </a:r>
            <a:r>
              <a:rPr lang="en-US" sz="2000" dirty="0">
                <a:latin typeface="Consolas" panose="020B0609020204030204" pitchFamily="49" charset="0"/>
              </a:rPr>
              <a:t>applesOnFieldAmount</a:t>
            </a:r>
            <a:r>
              <a:rPr lang="en-US" sz="20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 smtClean="0">
                <a:latin typeface="Consolas" panose="020B0609020204030204" pitchFamily="49" charset="0"/>
              </a:rPr>
              <a:t>    </a:t>
            </a:r>
            <a:r>
              <a:rPr lang="en-US" sz="2000" dirty="0">
                <a:latin typeface="Consolas" panose="020B0609020204030204" pitchFamily="49" charset="0"/>
              </a:rPr>
              <a:t>Snake </a:t>
            </a:r>
            <a:r>
              <a:rPr lang="en-US" sz="2000" dirty="0">
                <a:latin typeface="Consolas" panose="020B0609020204030204" pitchFamily="49" charset="0"/>
              </a:rPr>
              <a:t>snake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dirty="0">
                <a:latin typeface="Consolas" panose="020B0609020204030204" pitchFamily="49" charset="0"/>
              </a:rPr>
              <a:t>createSnake</a:t>
            </a:r>
            <a:r>
              <a:rPr lang="en-US" sz="2000" dirty="0">
                <a:latin typeface="Consolas" panose="020B0609020204030204" pitchFamily="49" charset="0"/>
              </a:rPr>
              <a:t>(field);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 smtClean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 smtClean="0"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US" sz="2000" dirty="0">
                <a:latin typeface="Consolas" panose="020B0609020204030204" pitchFamily="49" charset="0"/>
              </a:rPr>
              <a:t> Level(field, </a:t>
            </a:r>
            <a:r>
              <a:rPr lang="en-US" sz="2000" dirty="0">
                <a:latin typeface="Consolas" panose="020B0609020204030204" pitchFamily="49" charset="0"/>
              </a:rPr>
              <a:t>applesToGenerateAmount</a:t>
            </a:r>
            <a:r>
              <a:rPr lang="en-US" sz="2000" dirty="0">
                <a:latin typeface="Consolas" panose="020B0609020204030204" pitchFamily="49" charset="0"/>
              </a:rPr>
              <a:t>, snake);</a:t>
            </a:r>
          </a:p>
          <a:p>
            <a:r>
              <a:rPr lang="en-US" sz="2000" dirty="0" smtClean="0">
                <a:latin typeface="Consolas" panose="020B0609020204030204" pitchFamily="49" charset="0"/>
              </a:rPr>
              <a:t>}</a:t>
            </a:r>
            <a:endParaRPr lang="en-US" sz="2000" dirty="0">
              <a:latin typeface="Consolas" panose="020B0609020204030204" pitchFamily="49" charset="0"/>
            </a:endParaRPr>
          </a:p>
          <a:p>
            <a:endParaRPr lang="en-US" sz="2000" dirty="0">
              <a:solidFill>
                <a:schemeClr val="accent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537665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Класс </a:t>
            </a:r>
            <a:r>
              <a:rPr lang="en-US" dirty="0" smtClean="0"/>
              <a:t>RoomLevelGenerator</a:t>
            </a:r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177800" y="1746248"/>
            <a:ext cx="100711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public </a:t>
            </a:r>
            <a:r>
              <a:rPr lang="en-US" sz="2000" dirty="0">
                <a:latin typeface="Consolas" panose="020B0609020204030204" pitchFamily="49" charset="0"/>
              </a:rPr>
              <a:t>IFieldObject</a:t>
            </a:r>
            <a:r>
              <a:rPr lang="en-US" sz="2000" dirty="0">
                <a:latin typeface="Consolas" panose="020B0609020204030204" pitchFamily="49" charset="0"/>
              </a:rPr>
              <a:t>[][] </a:t>
            </a:r>
            <a:r>
              <a:rPr lang="en-US" sz="2000" dirty="0">
                <a:latin typeface="Consolas" panose="020B0609020204030204" pitchFamily="49" charset="0"/>
              </a:rPr>
              <a:t>generateField</a:t>
            </a:r>
            <a:r>
              <a:rPr lang="en-US" sz="2000" dirty="0"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</a:rPr>
              <a:t> width,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</a:rPr>
              <a:t> height) {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List&lt;Leaf&gt; leafs = </a:t>
            </a:r>
            <a:r>
              <a:rPr lang="en-US" sz="2000" dirty="0">
                <a:latin typeface="Consolas" panose="020B0609020204030204" pitchFamily="49" charset="0"/>
              </a:rPr>
              <a:t>splitLevelOnLeafs</a:t>
            </a:r>
            <a:r>
              <a:rPr lang="en-US" sz="2000" dirty="0">
                <a:latin typeface="Consolas" panose="020B0609020204030204" pitchFamily="49" charset="0"/>
              </a:rPr>
              <a:t>(width, height);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>
                <a:latin typeface="Consolas" panose="020B0609020204030204" pitchFamily="49" charset="0"/>
              </a:rPr>
              <a:t>HashMap</a:t>
            </a:r>
            <a:r>
              <a:rPr lang="en-US" sz="2000" dirty="0">
                <a:latin typeface="Consolas" panose="020B0609020204030204" pitchFamily="49" charset="0"/>
              </a:rPr>
              <a:t>&lt;Leaf, Leaf&gt; </a:t>
            </a:r>
            <a:r>
              <a:rPr lang="en-US" sz="2000" dirty="0">
                <a:latin typeface="Consolas" panose="020B0609020204030204" pitchFamily="49" charset="0"/>
              </a:rPr>
              <a:t>neighbours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endParaRPr lang="en-US" sz="2000" dirty="0" smtClean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</a:t>
            </a:r>
            <a:r>
              <a:rPr lang="en-US" sz="2000" dirty="0" smtClean="0">
                <a:latin typeface="Consolas" panose="020B0609020204030204" pitchFamily="49" charset="0"/>
              </a:rPr>
              <a:t>makeNeighbourConnections</a:t>
            </a:r>
            <a:r>
              <a:rPr lang="en-US" sz="2000" dirty="0" smtClean="0">
                <a:latin typeface="Consolas" panose="020B0609020204030204" pitchFamily="49" charset="0"/>
              </a:rPr>
              <a:t>(leafs</a:t>
            </a:r>
            <a:r>
              <a:rPr lang="en-US" sz="20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>
                <a:latin typeface="Consolas" panose="020B0609020204030204" pitchFamily="49" charset="0"/>
              </a:rPr>
              <a:t>HashMap</a:t>
            </a:r>
            <a:r>
              <a:rPr lang="en-US" sz="2000" dirty="0">
                <a:latin typeface="Consolas" panose="020B0609020204030204" pitchFamily="49" charset="0"/>
              </a:rPr>
              <a:t>&lt;Leaf, Rectangle&gt; rooms = </a:t>
            </a:r>
            <a:endParaRPr lang="en-US" sz="2000" dirty="0" smtClean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</a:t>
            </a:r>
            <a:r>
              <a:rPr lang="en-US" sz="2000" dirty="0" smtClean="0">
                <a:latin typeface="Consolas" panose="020B0609020204030204" pitchFamily="49" charset="0"/>
              </a:rPr>
              <a:t>generateRectanglesInLeafs</a:t>
            </a:r>
            <a:r>
              <a:rPr lang="en-US" sz="2000" dirty="0" smtClean="0">
                <a:latin typeface="Consolas" panose="020B0609020204030204" pitchFamily="49" charset="0"/>
              </a:rPr>
              <a:t>(leafs</a:t>
            </a:r>
            <a:r>
              <a:rPr lang="en-US" sz="20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   List&lt;Rectangle&gt; halls = </a:t>
            </a:r>
            <a:endParaRPr lang="en-US" sz="2000" dirty="0" smtClean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</a:t>
            </a:r>
            <a:r>
              <a:rPr lang="en-US" sz="2000" dirty="0" smtClean="0">
                <a:latin typeface="Consolas" panose="020B0609020204030204" pitchFamily="49" charset="0"/>
              </a:rPr>
              <a:t>generateHallsAndFillExitPoints</a:t>
            </a:r>
            <a:r>
              <a:rPr lang="en-US" sz="2000" dirty="0" smtClean="0">
                <a:latin typeface="Consolas" panose="020B0609020204030204" pitchFamily="49" charset="0"/>
              </a:rPr>
              <a:t>(rooms</a:t>
            </a:r>
            <a:r>
              <a:rPr lang="en-US" sz="2000" dirty="0">
                <a:latin typeface="Consolas" panose="020B0609020204030204" pitchFamily="49" charset="0"/>
              </a:rPr>
              <a:t>, </a:t>
            </a:r>
            <a:r>
              <a:rPr lang="en-US" sz="2000" dirty="0">
                <a:latin typeface="Consolas" panose="020B0609020204030204" pitchFamily="49" charset="0"/>
              </a:rPr>
              <a:t>neighbours</a:t>
            </a:r>
            <a:r>
              <a:rPr lang="en-US" sz="2000" dirty="0">
                <a:latin typeface="Consolas" panose="020B0609020204030204" pitchFamily="49" charset="0"/>
              </a:rPr>
              <a:t>);</a:t>
            </a:r>
          </a:p>
          <a:p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    List&lt;Rectangle&gt; rectangles = </a:t>
            </a:r>
            <a:endParaRPr lang="en-US" sz="2000" dirty="0" smtClean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</a:t>
            </a:r>
            <a:r>
              <a:rPr lang="en-US" sz="2000" dirty="0" smtClean="0">
                <a:latin typeface="Consolas" panose="020B0609020204030204" pitchFamily="49" charset="0"/>
              </a:rPr>
              <a:t>getListOfAllRectangles</a:t>
            </a:r>
            <a:r>
              <a:rPr lang="en-US" sz="2000" dirty="0" smtClean="0">
                <a:latin typeface="Consolas" panose="020B0609020204030204" pitchFamily="49" charset="0"/>
              </a:rPr>
              <a:t>(rooms</a:t>
            </a:r>
            <a:r>
              <a:rPr lang="en-US" sz="2000" dirty="0">
                <a:latin typeface="Consolas" panose="020B0609020204030204" pitchFamily="49" charset="0"/>
              </a:rPr>
              <a:t>, halls);</a:t>
            </a:r>
          </a:p>
          <a:p>
            <a:endParaRPr lang="en-US" sz="2000" dirty="0">
              <a:latin typeface="Consolas" panose="020B0609020204030204" pitchFamily="49" charset="0"/>
            </a:endParaRPr>
          </a:p>
          <a:p>
            <a:r>
              <a:rPr lang="en-US" sz="2000" dirty="0"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return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generateFieldByRectanglesMask</a:t>
            </a:r>
            <a:r>
              <a:rPr lang="en-US" sz="2000" dirty="0" smtClean="0">
                <a:latin typeface="Consolas" panose="020B0609020204030204" pitchFamily="49" charset="0"/>
              </a:rPr>
              <a:t>(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</a:rPr>
              <a:t>       rectangles</a:t>
            </a:r>
            <a:r>
              <a:rPr lang="en-US" sz="2000" dirty="0">
                <a:latin typeface="Consolas" panose="020B0609020204030204" pitchFamily="49" charset="0"/>
              </a:rPr>
              <a:t>, width, height);</a:t>
            </a:r>
          </a:p>
          <a:p>
            <a:r>
              <a:rPr lang="en-US" sz="20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39009332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Генерация лабиринта</a:t>
            </a:r>
            <a:endParaRPr lang="en-US" dirty="0"/>
          </a:p>
        </p:txBody>
      </p:sp>
      <p:grpSp>
        <p:nvGrpSpPr>
          <p:cNvPr id="165" name="Группа 164"/>
          <p:cNvGrpSpPr/>
          <p:nvPr/>
        </p:nvGrpSpPr>
        <p:grpSpPr>
          <a:xfrm>
            <a:off x="3630101" y="2862467"/>
            <a:ext cx="1644260" cy="1647057"/>
            <a:chOff x="4444778" y="2798855"/>
            <a:chExt cx="1644260" cy="1647057"/>
          </a:xfrm>
          <a:effectLst>
            <a:outerShdw blurRad="393700" dist="355600" dir="6960000" sx="97000" sy="97000" algn="ctr" rotWithShape="0">
              <a:prstClr val="black">
                <a:alpha val="20000"/>
              </a:prstClr>
            </a:outerShdw>
          </a:effectLst>
        </p:grpSpPr>
        <p:sp>
          <p:nvSpPr>
            <p:cNvPr id="14" name="Прямоугольник 13"/>
            <p:cNvSpPr/>
            <p:nvPr/>
          </p:nvSpPr>
          <p:spPr>
            <a:xfrm>
              <a:off x="4444778" y="279885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Прямоугольник 62"/>
            <p:cNvSpPr/>
            <p:nvPr/>
          </p:nvSpPr>
          <p:spPr>
            <a:xfrm>
              <a:off x="4444778" y="298173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Прямоугольник 63"/>
            <p:cNvSpPr/>
            <p:nvPr/>
          </p:nvSpPr>
          <p:spPr>
            <a:xfrm>
              <a:off x="4627658" y="279885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Прямоугольник 65"/>
            <p:cNvSpPr/>
            <p:nvPr/>
          </p:nvSpPr>
          <p:spPr>
            <a:xfrm>
              <a:off x="4810538" y="279885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Прямоугольник 67"/>
            <p:cNvSpPr/>
            <p:nvPr/>
          </p:nvSpPr>
          <p:spPr>
            <a:xfrm>
              <a:off x="4993418" y="279885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Прямоугольник 69"/>
            <p:cNvSpPr/>
            <p:nvPr/>
          </p:nvSpPr>
          <p:spPr>
            <a:xfrm>
              <a:off x="4444778" y="316461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Прямоугольник 70"/>
            <p:cNvSpPr/>
            <p:nvPr/>
          </p:nvSpPr>
          <p:spPr>
            <a:xfrm>
              <a:off x="4444778" y="334749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Прямоугольник 73"/>
            <p:cNvSpPr/>
            <p:nvPr/>
          </p:nvSpPr>
          <p:spPr>
            <a:xfrm>
              <a:off x="4809875" y="316461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Прямоугольник 75"/>
            <p:cNvSpPr/>
            <p:nvPr/>
          </p:nvSpPr>
          <p:spPr>
            <a:xfrm>
              <a:off x="4992755" y="316461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Прямоугольник 77"/>
            <p:cNvSpPr/>
            <p:nvPr/>
          </p:nvSpPr>
          <p:spPr>
            <a:xfrm>
              <a:off x="4444778" y="353117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Прямоугольник 78"/>
            <p:cNvSpPr/>
            <p:nvPr/>
          </p:nvSpPr>
          <p:spPr>
            <a:xfrm>
              <a:off x="4444778" y="371405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Прямоугольник 81"/>
            <p:cNvSpPr/>
            <p:nvPr/>
          </p:nvSpPr>
          <p:spPr>
            <a:xfrm>
              <a:off x="4810538" y="353117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Прямоугольник 82"/>
            <p:cNvSpPr/>
            <p:nvPr/>
          </p:nvSpPr>
          <p:spPr>
            <a:xfrm>
              <a:off x="4810538" y="371405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6" name="Прямоугольник 85"/>
            <p:cNvSpPr/>
            <p:nvPr/>
          </p:nvSpPr>
          <p:spPr>
            <a:xfrm>
              <a:off x="4444778" y="389693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Прямоугольник 89"/>
            <p:cNvSpPr/>
            <p:nvPr/>
          </p:nvSpPr>
          <p:spPr>
            <a:xfrm>
              <a:off x="4809875" y="3892967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Прямоугольник 93"/>
            <p:cNvSpPr/>
            <p:nvPr/>
          </p:nvSpPr>
          <p:spPr>
            <a:xfrm>
              <a:off x="4444778" y="426269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Прямоугольник 95"/>
            <p:cNvSpPr/>
            <p:nvPr/>
          </p:nvSpPr>
          <p:spPr>
            <a:xfrm>
              <a:off x="4627658" y="426269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Прямоугольник 97"/>
            <p:cNvSpPr/>
            <p:nvPr/>
          </p:nvSpPr>
          <p:spPr>
            <a:xfrm>
              <a:off x="4809875" y="4258727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Прямоугольник 99"/>
            <p:cNvSpPr/>
            <p:nvPr/>
          </p:nvSpPr>
          <p:spPr>
            <a:xfrm>
              <a:off x="4992755" y="4258727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Прямоугольник 101"/>
            <p:cNvSpPr/>
            <p:nvPr/>
          </p:nvSpPr>
          <p:spPr>
            <a:xfrm>
              <a:off x="5175302" y="279918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" name="Прямоугольник 103"/>
            <p:cNvSpPr/>
            <p:nvPr/>
          </p:nvSpPr>
          <p:spPr>
            <a:xfrm>
              <a:off x="5358182" y="279918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Прямоугольник 105"/>
            <p:cNvSpPr/>
            <p:nvPr/>
          </p:nvSpPr>
          <p:spPr>
            <a:xfrm>
              <a:off x="5541062" y="279918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Прямоугольник 107"/>
            <p:cNvSpPr/>
            <p:nvPr/>
          </p:nvSpPr>
          <p:spPr>
            <a:xfrm>
              <a:off x="5723942" y="279918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0" name="Прямоугольник 109"/>
            <p:cNvSpPr/>
            <p:nvPr/>
          </p:nvSpPr>
          <p:spPr>
            <a:xfrm>
              <a:off x="5175302" y="316494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Прямоугольник 110"/>
            <p:cNvSpPr/>
            <p:nvPr/>
          </p:nvSpPr>
          <p:spPr>
            <a:xfrm>
              <a:off x="5175302" y="334782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4" name="Прямоугольник 113"/>
            <p:cNvSpPr/>
            <p:nvPr/>
          </p:nvSpPr>
          <p:spPr>
            <a:xfrm>
              <a:off x="5540399" y="3164948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Прямоугольник 114"/>
            <p:cNvSpPr/>
            <p:nvPr/>
          </p:nvSpPr>
          <p:spPr>
            <a:xfrm>
              <a:off x="5540731" y="334939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Прямоугольник 117"/>
            <p:cNvSpPr/>
            <p:nvPr/>
          </p:nvSpPr>
          <p:spPr>
            <a:xfrm>
              <a:off x="5175302" y="353151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Прямоугольник 121"/>
            <p:cNvSpPr/>
            <p:nvPr/>
          </p:nvSpPr>
          <p:spPr>
            <a:xfrm>
              <a:off x="5541062" y="353151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Прямоугольник 125"/>
            <p:cNvSpPr/>
            <p:nvPr/>
          </p:nvSpPr>
          <p:spPr>
            <a:xfrm>
              <a:off x="5175302" y="389727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0" name="Прямоугольник 129"/>
            <p:cNvSpPr/>
            <p:nvPr/>
          </p:nvSpPr>
          <p:spPr>
            <a:xfrm>
              <a:off x="5540399" y="3893300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Прямоугольник 133"/>
            <p:cNvSpPr/>
            <p:nvPr/>
          </p:nvSpPr>
          <p:spPr>
            <a:xfrm>
              <a:off x="5175302" y="426303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Прямоугольник 135"/>
            <p:cNvSpPr/>
            <p:nvPr/>
          </p:nvSpPr>
          <p:spPr>
            <a:xfrm>
              <a:off x="5358182" y="426303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8" name="Прямоугольник 137"/>
            <p:cNvSpPr/>
            <p:nvPr/>
          </p:nvSpPr>
          <p:spPr>
            <a:xfrm>
              <a:off x="5540399" y="4259060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0" name="Прямоугольник 139"/>
            <p:cNvSpPr/>
            <p:nvPr/>
          </p:nvSpPr>
          <p:spPr>
            <a:xfrm>
              <a:off x="5723279" y="4259060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2" name="Прямоугольник 141"/>
            <p:cNvSpPr/>
            <p:nvPr/>
          </p:nvSpPr>
          <p:spPr>
            <a:xfrm>
              <a:off x="5906158" y="279885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3" name="Прямоугольник 142"/>
            <p:cNvSpPr/>
            <p:nvPr/>
          </p:nvSpPr>
          <p:spPr>
            <a:xfrm>
              <a:off x="5906158" y="298173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6" name="Прямоугольник 145"/>
            <p:cNvSpPr/>
            <p:nvPr/>
          </p:nvSpPr>
          <p:spPr>
            <a:xfrm>
              <a:off x="5905495" y="3164615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7" name="Прямоугольник 146"/>
            <p:cNvSpPr/>
            <p:nvPr/>
          </p:nvSpPr>
          <p:spPr>
            <a:xfrm>
              <a:off x="5905827" y="3349062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0" name="Прямоугольник 149"/>
            <p:cNvSpPr/>
            <p:nvPr/>
          </p:nvSpPr>
          <p:spPr>
            <a:xfrm>
              <a:off x="5906158" y="353117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Прямоугольник 150"/>
            <p:cNvSpPr/>
            <p:nvPr/>
          </p:nvSpPr>
          <p:spPr>
            <a:xfrm>
              <a:off x="5906158" y="3714059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4" name="Прямоугольник 153"/>
            <p:cNvSpPr/>
            <p:nvPr/>
          </p:nvSpPr>
          <p:spPr>
            <a:xfrm>
              <a:off x="5905495" y="3892967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8" name="Прямоугольник 157"/>
            <p:cNvSpPr/>
            <p:nvPr/>
          </p:nvSpPr>
          <p:spPr>
            <a:xfrm>
              <a:off x="5905495" y="4258727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3" name="Прямоугольник 162"/>
            <p:cNvSpPr/>
            <p:nvPr/>
          </p:nvSpPr>
          <p:spPr>
            <a:xfrm>
              <a:off x="4992422" y="3893105"/>
              <a:ext cx="182880" cy="18288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4" name="Прямоугольник 163"/>
            <p:cNvSpPr/>
            <p:nvPr/>
          </p:nvSpPr>
          <p:spPr>
            <a:xfrm>
              <a:off x="5539898" y="4079016"/>
              <a:ext cx="182880" cy="182880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11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7" name="TextBox 166"/>
          <p:cNvSpPr txBox="1"/>
          <p:nvPr/>
        </p:nvSpPr>
        <p:spPr>
          <a:xfrm>
            <a:off x="3219067" y="5054260"/>
            <a:ext cx="2465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Segoe UI" panose="020B0502040204020203" pitchFamily="34" charset="0"/>
                <a:cs typeface="Segoe UI" panose="020B0502040204020203" pitchFamily="34" charset="0"/>
              </a:rPr>
              <a:t>Генерация лабиринта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861604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322</TotalTime>
  <Words>544</Words>
  <Application>Microsoft Office PowerPoint</Application>
  <PresentationFormat>Экран (4:3)</PresentationFormat>
  <Paragraphs>124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Consolas</vt:lpstr>
      <vt:lpstr>Segoe UI</vt:lpstr>
      <vt:lpstr>Тема Office</vt:lpstr>
      <vt:lpstr>Генераторы уровней</vt:lpstr>
      <vt:lpstr>Два подхода к генерации</vt:lpstr>
      <vt:lpstr>Генерация комнат</vt:lpstr>
      <vt:lpstr>Алгоритм генерации комнат </vt:lpstr>
      <vt:lpstr>Алгоритм генерации комнат </vt:lpstr>
      <vt:lpstr>Алгоритм генерации комнат </vt:lpstr>
      <vt:lpstr>Класс RoomLevelGenerator</vt:lpstr>
      <vt:lpstr>Класс RoomLevelGenerator</vt:lpstr>
      <vt:lpstr>Генерация лабиринта</vt:lpstr>
      <vt:lpstr>Алгоритм генерации лабиринта</vt:lpstr>
      <vt:lpstr>Класс Field</vt:lpstr>
      <vt:lpstr>Устранение тупиков</vt:lpstr>
      <vt:lpstr>getTwoVectors</vt:lpstr>
      <vt:lpstr>Использование Field</vt:lpstr>
      <vt:lpstr>Объединение алгоритмов</vt:lpstr>
      <vt:lpstr>Изменения в коде</vt:lpstr>
      <vt:lpstr>Класс CombineClassGenerator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Генераторы уровней</dc:title>
  <dc:creator>Илья Creewick Юхатский</dc:creator>
  <cp:lastModifiedBy>Илья Creewick Юхатский</cp:lastModifiedBy>
  <cp:revision>26</cp:revision>
  <dcterms:created xsi:type="dcterms:W3CDTF">2017-11-28T16:31:20Z</dcterms:created>
  <dcterms:modified xsi:type="dcterms:W3CDTF">2017-11-29T04:45:27Z</dcterms:modified>
</cp:coreProperties>
</file>

<file path=docProps/thumbnail.jpeg>
</file>